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60" r:id="rId5"/>
    <p:sldId id="261" r:id="rId6"/>
    <p:sldId id="262" r:id="rId7"/>
    <p:sldId id="283" r:id="rId8"/>
    <p:sldId id="284" r:id="rId9"/>
    <p:sldId id="285" r:id="rId10"/>
    <p:sldId id="286" r:id="rId11"/>
    <p:sldId id="287" r:id="rId12"/>
    <p:sldId id="288" r:id="rId13"/>
    <p:sldId id="289" r:id="rId14"/>
    <p:sldId id="306" r:id="rId15"/>
    <p:sldId id="290" r:id="rId16"/>
    <p:sldId id="291" r:id="rId17"/>
    <p:sldId id="292" r:id="rId18"/>
    <p:sldId id="293" r:id="rId19"/>
    <p:sldId id="295" r:id="rId20"/>
    <p:sldId id="296" r:id="rId21"/>
    <p:sldId id="297" r:id="rId22"/>
    <p:sldId id="301" r:id="rId23"/>
    <p:sldId id="302" r:id="rId24"/>
    <p:sldId id="304" r:id="rId25"/>
    <p:sldId id="305"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291" autoAdjust="0"/>
  </p:normalViewPr>
  <p:slideViewPr>
    <p:cSldViewPr>
      <p:cViewPr varScale="1">
        <p:scale>
          <a:sx n="63" d="100"/>
          <a:sy n="63" d="100"/>
        </p:scale>
        <p:origin x="1482"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8DE4E6-6F27-4375-B205-602015A03ED5}" type="datetimeFigureOut">
              <a:rPr lang="en-US" smtClean="0"/>
              <a:t>1/1/2018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353A16-4B75-498A-8DEB-18C8822FFFE2}" type="slidenum">
              <a:rPr lang="en-US" smtClean="0"/>
              <a:t>‹#›</a:t>
            </a:fld>
            <a:endParaRPr lang="en-US"/>
          </a:p>
        </p:txBody>
      </p:sp>
    </p:spTree>
    <p:extLst>
      <p:ext uri="{BB962C8B-B14F-4D97-AF65-F5344CB8AC3E}">
        <p14:creationId xmlns:p14="http://schemas.microsoft.com/office/powerpoint/2010/main" val="2362922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9138" y="395288"/>
            <a:ext cx="2862262" cy="21463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A52FA3-4236-4C7D-A8C4-FE5DAED13BA5}" type="slidenum">
              <a:rPr lang="en-GB" smtClean="0"/>
              <a:t>1</a:t>
            </a:fld>
            <a:endParaRPr lang="en-GB" dirty="0"/>
          </a:p>
        </p:txBody>
      </p:sp>
    </p:spTree>
    <p:extLst>
      <p:ext uri="{BB962C8B-B14F-4D97-AF65-F5344CB8AC3E}">
        <p14:creationId xmlns:p14="http://schemas.microsoft.com/office/powerpoint/2010/main" val="3012838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9138" y="395288"/>
            <a:ext cx="2862262" cy="21463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A52FA3-4236-4C7D-A8C4-FE5DAED13BA5}" type="slidenum">
              <a:rPr lang="en-GB" smtClean="0"/>
              <a:t>2</a:t>
            </a:fld>
            <a:endParaRPr lang="en-GB" dirty="0"/>
          </a:p>
        </p:txBody>
      </p:sp>
    </p:spTree>
    <p:extLst>
      <p:ext uri="{BB962C8B-B14F-4D97-AF65-F5344CB8AC3E}">
        <p14:creationId xmlns:p14="http://schemas.microsoft.com/office/powerpoint/2010/main" val="2014101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9138" y="395288"/>
            <a:ext cx="2862262" cy="2146300"/>
          </a:xfrm>
        </p:spPr>
      </p:sp>
      <p:sp>
        <p:nvSpPr>
          <p:cNvPr id="3" name="Notes Placeholder 2"/>
          <p:cNvSpPr>
            <a:spLocks noGrp="1"/>
          </p:cNvSpPr>
          <p:nvPr>
            <p:ph type="body" idx="1"/>
          </p:nvPr>
        </p:nvSpPr>
        <p:spPr/>
        <p:txBody>
          <a:bodyPr/>
          <a:lstStyle/>
          <a:p>
            <a:endParaRPr lang="en-GB" sz="1000" dirty="0"/>
          </a:p>
        </p:txBody>
      </p:sp>
      <p:sp>
        <p:nvSpPr>
          <p:cNvPr id="4" name="Slide Number Placeholder 3"/>
          <p:cNvSpPr>
            <a:spLocks noGrp="1"/>
          </p:cNvSpPr>
          <p:nvPr>
            <p:ph type="sldNum" sz="quarter" idx="10"/>
          </p:nvPr>
        </p:nvSpPr>
        <p:spPr/>
        <p:txBody>
          <a:bodyPr/>
          <a:lstStyle/>
          <a:p>
            <a:fld id="{19A52FA3-4236-4C7D-A8C4-FE5DAED13BA5}" type="slidenum">
              <a:rPr lang="en-GB" smtClean="0"/>
              <a:t>3</a:t>
            </a:fld>
            <a:endParaRPr lang="en-GB" dirty="0"/>
          </a:p>
        </p:txBody>
      </p:sp>
    </p:spTree>
    <p:extLst>
      <p:ext uri="{BB962C8B-B14F-4D97-AF65-F5344CB8AC3E}">
        <p14:creationId xmlns:p14="http://schemas.microsoft.com/office/powerpoint/2010/main" val="1777057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9138" y="395288"/>
            <a:ext cx="2862262" cy="2146300"/>
          </a:xfrm>
        </p:spPr>
      </p:sp>
      <p:sp>
        <p:nvSpPr>
          <p:cNvPr id="3" name="Notes Placeholder 2"/>
          <p:cNvSpPr>
            <a:spLocks noGrp="1"/>
          </p:cNvSpPr>
          <p:nvPr>
            <p:ph type="body" idx="1"/>
          </p:nvPr>
        </p:nvSpPr>
        <p:spPr/>
        <p:txBody>
          <a:bodyPr/>
          <a:lstStyle/>
          <a:p>
            <a:r>
              <a:rPr lang="en-GB" dirty="0"/>
              <a:t>Theory of Change won’t be central to analytical</a:t>
            </a:r>
            <a:r>
              <a:rPr lang="en-GB" baseline="0" dirty="0"/>
              <a:t> report, but we’ll refer to the work done during the inception mission and to the design assumptions that it identified.</a:t>
            </a:r>
            <a:endParaRPr lang="en-GB" dirty="0"/>
          </a:p>
        </p:txBody>
      </p:sp>
      <p:sp>
        <p:nvSpPr>
          <p:cNvPr id="4" name="Slide Number Placeholder 3"/>
          <p:cNvSpPr>
            <a:spLocks noGrp="1"/>
          </p:cNvSpPr>
          <p:nvPr>
            <p:ph type="sldNum" sz="quarter" idx="10"/>
          </p:nvPr>
        </p:nvSpPr>
        <p:spPr/>
        <p:txBody>
          <a:bodyPr/>
          <a:lstStyle/>
          <a:p>
            <a:fld id="{19A52FA3-4236-4C7D-A8C4-FE5DAED13BA5}" type="slidenum">
              <a:rPr lang="en-GB" smtClean="0"/>
              <a:t>5</a:t>
            </a:fld>
            <a:endParaRPr lang="en-GB" dirty="0"/>
          </a:p>
        </p:txBody>
      </p:sp>
    </p:spTree>
    <p:extLst>
      <p:ext uri="{BB962C8B-B14F-4D97-AF65-F5344CB8AC3E}">
        <p14:creationId xmlns:p14="http://schemas.microsoft.com/office/powerpoint/2010/main" val="4128758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9138" y="395288"/>
            <a:ext cx="2862262" cy="2146300"/>
          </a:xfrm>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JP was (and continues to be) relevant in view of national and international commitments and strategic priorities of the Government of the State of Palestine, and the United Nations strategic priorities as identified in the United Nations Development Assistance Framework for the State of Palestine (UNDAF).  It is also very well aligned with UN Women’s, FAO’s, and ITC’s corporate and country-level priorities, as well as with the SDGs (particularly SDG1, 5, 8, 10, and 17) and the SDG-F policy goal of inclusive economic growth for poverty eradication and  gender mainstreaming.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9A52FA3-4236-4C7D-A8C4-FE5DAED13BA5}" type="slidenum">
              <a:rPr lang="en-GB" smtClean="0"/>
              <a:t>6</a:t>
            </a:fld>
            <a:endParaRPr lang="en-GB" dirty="0"/>
          </a:p>
        </p:txBody>
      </p:sp>
    </p:spTree>
    <p:extLst>
      <p:ext uri="{BB962C8B-B14F-4D97-AF65-F5344CB8AC3E}">
        <p14:creationId xmlns:p14="http://schemas.microsoft.com/office/powerpoint/2010/main" val="4138064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Staff of Gender Units within the targeted ministries described the capacity building interventions planned under the JP as being “perfectly aligned” with their needs, and in-tune with their analysis of the capacity building needs for mainstreaming gender within the respective ministries. One informants interviewed by the evaluation made reference to the capacity building on integrating gender in planning and operations that was planned under the programme, describing it as “the best kind of support Gender Units could be provided to be able to discharge their functions more easily, and mobilise the support they need for this purpose.”  Trainees in the various ministries that have received training on gender reported that there was a clear need for the type of training and capacity building support that was planned within the framework of the JP, particularly the training on integrating and mainstreaming gender in national policies, plans, and programs.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two private sector companies reported that the support they received within the framework of the JP to undertake a gender audit was relevant to their overall strategy of creating an equitable and inclusive working environment for their employees.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7</a:t>
            </a:fld>
            <a:endParaRPr lang="en-US"/>
          </a:p>
        </p:txBody>
      </p:sp>
    </p:spTree>
    <p:extLst>
      <p:ext uri="{BB962C8B-B14F-4D97-AF65-F5344CB8AC3E}">
        <p14:creationId xmlns:p14="http://schemas.microsoft.com/office/powerpoint/2010/main" val="1902926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women empowerment at different levels, with and through multiple stakeholders, and from different angles.  The joint programme was appropriate for this broad approach, given the needs of the target group and the types of change the programme set out to achieve. The relatively small number of participating UN agencies in the JP also lent itself for enhanced synergies and collaboration.   This said, the roles of the UN agencies in the programme did not necessarily reflect their comparative advantages.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design of JP was in line with SDG-F </a:t>
            </a:r>
            <a:r>
              <a:rPr lang="en-GB" sz="1200" kern="1200" dirty="0" err="1">
                <a:solidFill>
                  <a:schemeClr val="tx1"/>
                </a:solidFill>
                <a:effectLst/>
                <a:latin typeface="+mn-lt"/>
                <a:ea typeface="+mn-ea"/>
                <a:cs typeface="+mn-cs"/>
              </a:rPr>
              <a:t>ToRs</a:t>
            </a:r>
            <a:r>
              <a:rPr lang="en-GB" sz="1200" kern="1200" dirty="0">
                <a:solidFill>
                  <a:schemeClr val="tx1"/>
                </a:solidFill>
                <a:effectLst/>
                <a:latin typeface="+mn-lt"/>
                <a:ea typeface="+mn-ea"/>
                <a:cs typeface="+mn-cs"/>
              </a:rPr>
              <a:t> and guidance, with joint programming being a particular strength of the programme.  The design process was participatory and consultative, thereby facilitating proper identification of needs.  The JP’s proposed response to these needs was ambitious, with objectives and indicators that did not seem to be commensurate with the 24 months given by the lifespan of the SDG-F programmes and the context in which the JP was to operate.  The JP’s design process itself was a bit rushed, which gave little room for: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the participation of some groups of right bearers in the design, and (ii) in-depth analysis of strategies and potential risks. It also seems to have had negative effects on the quality of the results framework, which had a few deficiencies.  Overall, however, and despite these limitations, the JP was well designed.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8</a:t>
            </a:fld>
            <a:endParaRPr lang="en-US"/>
          </a:p>
        </p:txBody>
      </p:sp>
    </p:spTree>
    <p:extLst>
      <p:ext uri="{BB962C8B-B14F-4D97-AF65-F5344CB8AC3E}">
        <p14:creationId xmlns:p14="http://schemas.microsoft.com/office/powerpoint/2010/main" val="1902926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project achieved, albeit to varying degrees, all of its envisaged outputs:</a:t>
            </a:r>
            <a:endParaRPr lang="en-US" sz="1200" kern="1200" dirty="0">
              <a:solidFill>
                <a:schemeClr val="tx1"/>
              </a:solidFill>
              <a:effectLst/>
              <a:latin typeface="+mn-lt"/>
              <a:ea typeface="+mn-ea"/>
              <a:cs typeface="+mn-cs"/>
            </a:endParaRPr>
          </a:p>
          <a:p>
            <a:pPr lvl="0"/>
            <a:r>
              <a:rPr lang="en-GB" sz="1200" u="sng" kern="1200" dirty="0">
                <a:solidFill>
                  <a:schemeClr val="tx1"/>
                </a:solidFill>
                <a:effectLst/>
                <a:latin typeface="+mn-lt"/>
                <a:ea typeface="+mn-ea"/>
                <a:cs typeface="+mn-cs"/>
              </a:rPr>
              <a:t>Output 1.1</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Palestinian public institutions are better able to develop and apply more equitable policies and technical services to support and protect increased economic activity in the private sector</a:t>
            </a:r>
            <a:r>
              <a:rPr lang="en-GB" sz="1200" kern="1200" dirty="0">
                <a:solidFill>
                  <a:schemeClr val="tx1"/>
                </a:solidFill>
                <a:effectLst/>
                <a:latin typeface="+mn-lt"/>
                <a:ea typeface="+mn-ea"/>
                <a:cs typeface="+mn-cs"/>
              </a:rPr>
              <a:t>, was delivered largely, but not yet entirely, as planned.  This was done through, both, building the capacity of partner public sector entities in gender and gender mainstreaming approaches, as well as supporting them –on a relatively limited scale, however- to develop policies that promote inclusive economic development.</a:t>
            </a:r>
            <a:endParaRPr lang="en-US" sz="1200" kern="1200" dirty="0">
              <a:solidFill>
                <a:schemeClr val="tx1"/>
              </a:solidFill>
              <a:effectLst/>
              <a:latin typeface="+mn-lt"/>
              <a:ea typeface="+mn-ea"/>
              <a:cs typeface="+mn-cs"/>
            </a:endParaRPr>
          </a:p>
          <a:p>
            <a:pPr lvl="0"/>
            <a:r>
              <a:rPr lang="en-GB" sz="1200" u="sng" kern="1200" dirty="0">
                <a:solidFill>
                  <a:schemeClr val="tx1"/>
                </a:solidFill>
                <a:effectLst/>
                <a:latin typeface="+mn-lt"/>
                <a:ea typeface="+mn-ea"/>
                <a:cs typeface="+mn-cs"/>
              </a:rPr>
              <a:t>Output 1.2</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targeted private companies have increased engagement and social responsibility towards inclusion of women in the economic sector based on values of gender equity and promotion of women’s rights</a:t>
            </a:r>
            <a:r>
              <a:rPr lang="en-GB" sz="1200" kern="1200" dirty="0">
                <a:solidFill>
                  <a:schemeClr val="tx1"/>
                </a:solidFill>
                <a:effectLst/>
                <a:latin typeface="+mn-lt"/>
                <a:ea typeface="+mn-ea"/>
                <a:cs typeface="+mn-cs"/>
              </a:rPr>
              <a:t>,</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was fully achieved.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GB" sz="1200" u="none" strike="noStrike"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US" sz="1200" u="sng" kern="1200" dirty="0">
                <a:solidFill>
                  <a:schemeClr val="tx1"/>
                </a:solidFill>
                <a:effectLst/>
                <a:latin typeface="+mn-lt"/>
                <a:ea typeface="+mn-ea"/>
                <a:cs typeface="+mn-cs"/>
              </a:rPr>
              <a:t>Output 2.1</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women owned/run  MSMEs and cooperatives strengthen their capacity to improve their competitiveness in a sustainable and environmentally responsible way</a:t>
            </a:r>
            <a:r>
              <a:rPr lang="en-US" sz="1200" kern="1200" dirty="0">
                <a:solidFill>
                  <a:schemeClr val="tx1"/>
                </a:solidFill>
                <a:effectLst/>
                <a:latin typeface="+mn-lt"/>
                <a:ea typeface="+mn-ea"/>
                <a:cs typeface="+mn-cs"/>
              </a:rPr>
              <a:t>, was largely achieved for MSMEs, but not yet fully for cooperatives.</a:t>
            </a:r>
          </a:p>
          <a:p>
            <a:pPr lvl="0"/>
            <a:r>
              <a:rPr lang="en-US" sz="1200" u="sng" kern="1200" dirty="0">
                <a:solidFill>
                  <a:schemeClr val="tx1"/>
                </a:solidFill>
                <a:effectLst/>
                <a:latin typeface="+mn-lt"/>
                <a:ea typeface="+mn-ea"/>
                <a:cs typeface="+mn-cs"/>
              </a:rPr>
              <a:t>Output 2.2</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  women-owned/run MSMEs and cooperatives increase their participation in trade</a:t>
            </a:r>
            <a:r>
              <a:rPr lang="en-US" sz="1200" kern="1200" dirty="0">
                <a:solidFill>
                  <a:schemeClr val="tx1"/>
                </a:solidFill>
                <a:effectLst/>
                <a:latin typeface="+mn-lt"/>
                <a:ea typeface="+mn-ea"/>
                <a:cs typeface="+mn-cs"/>
              </a:rPr>
              <a:t>, was delivered as planned,</a:t>
            </a:r>
          </a:p>
          <a:p>
            <a:r>
              <a:rPr lang="en-US" sz="1200" u="sng" kern="1200" dirty="0">
                <a:solidFill>
                  <a:schemeClr val="tx1"/>
                </a:solidFill>
                <a:effectLst/>
                <a:latin typeface="+mn-lt"/>
                <a:ea typeface="+mn-ea"/>
                <a:cs typeface="+mn-cs"/>
              </a:rPr>
              <a:t>Output 2.3</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promotion of Palestinian products produced by women owned MSME’s and cooperatives in local, regional and international markets is increased</a:t>
            </a:r>
            <a:r>
              <a:rPr lang="en-US" sz="1200" kern="1200" dirty="0">
                <a:solidFill>
                  <a:schemeClr val="tx1"/>
                </a:solidFill>
                <a:effectLst/>
                <a:latin typeface="+mn-lt"/>
                <a:ea typeface="+mn-ea"/>
                <a:cs typeface="+mn-cs"/>
              </a:rPr>
              <a:t>, was delivered as planned. </a:t>
            </a:r>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9</a:t>
            </a:fld>
            <a:endParaRPr lang="en-US"/>
          </a:p>
        </p:txBody>
      </p:sp>
    </p:spTree>
    <p:extLst>
      <p:ext uri="{BB962C8B-B14F-4D97-AF65-F5344CB8AC3E}">
        <p14:creationId xmlns:p14="http://schemas.microsoft.com/office/powerpoint/2010/main" val="19029264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JP made significant progress towards its two planned outcomes, partially  achieving both.  Particularly strong contributions were noted in relation to enhanced competitiveness of women-owned MSMEs, and, understandably given the JP’s relative short lifetime, to a somewhat lesser extent, their access to markets.  Women beneficiaries had the opportunity to learn about the concept of perceived value and how important it is when dealing with markets, which has had a positive impact on their businesses.  Several of them have made leaps and bounds in the product development phase and have been able to increase their business both locally and internationally.  And, they had a valuable opportunity to learn how long the sampling and development process takes when doing custom work, which has helped them develop a future mind-set in doing business.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E353A16-4B75-498A-8DEB-18C8822FFFE2}" type="slidenum">
              <a:rPr lang="en-US" smtClean="0"/>
              <a:t>10</a:t>
            </a:fld>
            <a:endParaRPr lang="en-US"/>
          </a:p>
        </p:txBody>
      </p:sp>
    </p:spTree>
    <p:extLst>
      <p:ext uri="{BB962C8B-B14F-4D97-AF65-F5344CB8AC3E}">
        <p14:creationId xmlns:p14="http://schemas.microsoft.com/office/powerpoint/2010/main" val="1835558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11</a:t>
            </a:fld>
            <a:endParaRPr lang="en-US"/>
          </a:p>
        </p:txBody>
      </p:sp>
    </p:spTree>
    <p:extLst>
      <p:ext uri="{BB962C8B-B14F-4D97-AF65-F5344CB8AC3E}">
        <p14:creationId xmlns:p14="http://schemas.microsoft.com/office/powerpoint/2010/main" val="2199190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While both companies with which the JP connected its targeted cooperatives witnessed impressive increases in their sales turnover in 2016 compared to the baseline (40% and 68.1%, respectively), the benefits of these increases did not trickle down to the cooperatives in tangible manner.  Similarly, While NFC, an export intermediary used by the JP to support cooperatives- reported  sourced 34% (US$ 60,294) of its total supplies from 13 cooperatives targeted by the JP, this did not represent a significant increase from the baseline.  It is thus concluded that support to competitiveness of and access to markets for women-owned/run cooperatives has materialised in enhanced potential, which the test of time will only prove the extent to which it will be actualised.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Contributions to enhancing the capacities of relevant duty bearers to enhance policies for inclusive socio-economic development were considerable, but varied in their reach, depth and likely sustainability within the respective partner organizations.    A greater level of achievement  in such a way that reflects itself positively on employment creation in MSMEs and cooperatives as envisaged in the JP’s results framework was unrealistic given the current political and socio-economic realities in Palestine and what was planned by the JP.  For policies to induce inclusive growth and employment creation in the MSME and cooperative sectors, three key things were needed: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a more in-depth assessment of the systemic policy constraints preventing the growth of women-owned MSMEs and cooperatives; ii) focused lobbying and advocacy to affect changes in polices identified under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and iii) longer term capacity building and enforcement support.   The JP delivered partially on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and (ii), but delivering on (iii) was not entirely possible given the 24 months given by the lifespan of the SDG-F programmes.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E353A16-4B75-498A-8DEB-18C8822FFFE2}" type="slidenum">
              <a:rPr lang="en-US" smtClean="0"/>
              <a:t>12</a:t>
            </a:fld>
            <a:endParaRPr lang="en-US"/>
          </a:p>
        </p:txBody>
      </p:sp>
    </p:spTree>
    <p:extLst>
      <p:ext uri="{BB962C8B-B14F-4D97-AF65-F5344CB8AC3E}">
        <p14:creationId xmlns:p14="http://schemas.microsoft.com/office/powerpoint/2010/main" val="2199190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13</a:t>
            </a:fld>
            <a:endParaRPr lang="en-US"/>
          </a:p>
        </p:txBody>
      </p:sp>
    </p:spTree>
    <p:extLst>
      <p:ext uri="{BB962C8B-B14F-4D97-AF65-F5344CB8AC3E}">
        <p14:creationId xmlns:p14="http://schemas.microsoft.com/office/powerpoint/2010/main" val="21991902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Joint-programming” was a particular strength, but “joint-implementation” has not fully materialized. Joint-programming contributed to the harmonization of UN support in the sense that UN input was well coordinated. The clear separation of tasks at the design stage prevented overlaps, but also did not encourage joint activities. While inputs converged at the beneficiary level, agencies still worked rather in parallel than jointly. </a:t>
            </a:r>
          </a:p>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Programme governance and management did not materialise as planned, leading to some inefficiencies in coordination at the strategic level.  The NSC met only once during the entire programme cycle to discuss the JP, while the PMC was never formed.  Strategic coordination and coherence suffered as a result, with consequences for the operational “</a:t>
            </a:r>
            <a:r>
              <a:rPr lang="en-GB" sz="1200" kern="1200" dirty="0" err="1">
                <a:solidFill>
                  <a:schemeClr val="tx1"/>
                </a:solidFill>
                <a:effectLst/>
                <a:latin typeface="+mn-lt"/>
                <a:ea typeface="+mn-ea"/>
                <a:cs typeface="+mn-cs"/>
              </a:rPr>
              <a:t>jointness</a:t>
            </a:r>
            <a:r>
              <a:rPr lang="en-GB" sz="1200" kern="1200" dirty="0">
                <a:solidFill>
                  <a:schemeClr val="tx1"/>
                </a:solidFill>
                <a:effectLst/>
                <a:latin typeface="+mn-lt"/>
                <a:ea typeface="+mn-ea"/>
                <a:cs typeface="+mn-cs"/>
              </a:rPr>
              <a:t>” of the programme.  The PMT, which met regularly throughout much of the programme implementation, not only had little remit to fill the gap left by the absence of the PSC and PMC, but itself also needed a higher level management structure for guidance and strategic decision making. Moreover, The PS did not function as expected due to changes in the SDG-F Programme Manager that took place during the implementation of the JP, and the inability of UN Women’s M&amp;E Associate to allocate 50% of his time to the JP as planned due to other competing work demands on the one hand, and, reportedly, lack of authority to fully discharge the M&amp;E function responsibilities vis-à-vis the JP on the other hand.</a:t>
            </a:r>
            <a:endParaRPr lang="en-US" sz="1200" kern="1200" dirty="0">
              <a:solidFill>
                <a:schemeClr val="tx1"/>
              </a:solidFill>
              <a:effectLst/>
              <a:latin typeface="+mn-lt"/>
              <a:ea typeface="+mn-ea"/>
              <a:cs typeface="+mn-cs"/>
            </a:endParaRP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Generally, with some exceptions, outputs delivered were of good quality, judged by their fitness for use. Beneficiaries were mostly satisfied with the content of equipment they received through the matching funds, the hands-on product development advice provided, and branding and marketing advice.  These were the outputs with most utility for the beneficiaries.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14</a:t>
            </a:fld>
            <a:endParaRPr lang="en-US"/>
          </a:p>
        </p:txBody>
      </p:sp>
    </p:spTree>
    <p:extLst>
      <p:ext uri="{BB962C8B-B14F-4D97-AF65-F5344CB8AC3E}">
        <p14:creationId xmlns:p14="http://schemas.microsoft.com/office/powerpoint/2010/main" val="3854837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Joint-programming” was a particular strength, but “joint-implementation” has not fully materialized. Joint-programming contributed to the harmonization of UN support in the sense that UN input was well coordinated. The clear separation of tasks at the design stage prevented overlaps, but also did not encourage joint activities. While inputs converged at the beneficiary level, agencies still worked rather in parallel than jointly. </a:t>
            </a:r>
          </a:p>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Programme governance and management did not materialise as planned, leading to some inefficiencies in coordination at the strategic level.  The NSC met only once during the entire programme cycle to discuss the JP, while the PMC was never formed.  Strategic coordination and coherence suffered as a result, with consequences for the operational “</a:t>
            </a:r>
            <a:r>
              <a:rPr lang="en-GB" sz="1200" kern="1200" dirty="0" err="1">
                <a:solidFill>
                  <a:schemeClr val="tx1"/>
                </a:solidFill>
                <a:effectLst/>
                <a:latin typeface="+mn-lt"/>
                <a:ea typeface="+mn-ea"/>
                <a:cs typeface="+mn-cs"/>
              </a:rPr>
              <a:t>jointness</a:t>
            </a:r>
            <a:r>
              <a:rPr lang="en-GB" sz="1200" kern="1200" dirty="0">
                <a:solidFill>
                  <a:schemeClr val="tx1"/>
                </a:solidFill>
                <a:effectLst/>
                <a:latin typeface="+mn-lt"/>
                <a:ea typeface="+mn-ea"/>
                <a:cs typeface="+mn-cs"/>
              </a:rPr>
              <a:t>” of the programme.  The PMT, which met regularly throughout much of the programme implementation, not only had little remit to fill the gap left by the absence of the PSC and PMC, but itself also needed a higher level management structure for guidance and strategic decision making. Moreover, The PS did not function as expected due to changes in the SDG-F Programme Manager that took place during the implementation of the JP, and the inability of UN Women’s M&amp;E Associate to allocate 50% of his time to the JP as planned due to other competing work demands on the one hand, and, reportedly, lack of authority to fully discharge the M&amp;E function responsibilities vis-à-vis the JP on the other hand.</a:t>
            </a:r>
            <a:endParaRPr lang="en-US" sz="1200" kern="1200" dirty="0">
              <a:solidFill>
                <a:schemeClr val="tx1"/>
              </a:solidFill>
              <a:effectLst/>
              <a:latin typeface="+mn-lt"/>
              <a:ea typeface="+mn-ea"/>
              <a:cs typeface="+mn-cs"/>
            </a:endParaRP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Generally, with some exceptions, outputs delivered were of good quality, judged by their fitness for use. Beneficiaries were mostly satisfied with the content of equipment they received through the matching funds, the hands-on product development advice provided, and branding and marketing advice.  These were the outputs with most utility for the beneficiaries.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15</a:t>
            </a:fld>
            <a:endParaRPr lang="en-US"/>
          </a:p>
        </p:txBody>
      </p:sp>
    </p:spTree>
    <p:extLst>
      <p:ext uri="{BB962C8B-B14F-4D97-AF65-F5344CB8AC3E}">
        <p14:creationId xmlns:p14="http://schemas.microsoft.com/office/powerpoint/2010/main" val="3854837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JP monitoring came together only at the level of reporting where the information had to be aligned with the required SDG-F format.  The basic elements needed for JP monitoring were developed, but were not fully adhered during implementation.  The M&amp;E system envisaged in the SDG-F guidance to enable holistic monitoring, evaluation and learning beyond the JP’s monitoring matrix was only partially developed.   The monitoring framework needed to be further developed and revised during implementation to ensure better alignment with the between certain JP activities implemented by specific partner agencies and the framework outcomes, as well as with partner agencies M&amp;E systems.   Despite the efforts of the M&amp;E Officer to strengthen joint monitoring and accountability mechanisms, monitoring of the programme  seemed to be perceived by partners to be the sole responsibility of UN Women, rather than being the joint and equal responsibility of all three agencies.    The JP would have benefitted from a greater role for M&amp;E than what was actually given, and from a stronger system for programme monitoring, oversight and quality assurance.  A more assertive and inclusive Programme management would have greatly helped in this regard as well.</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16</a:t>
            </a:fld>
            <a:endParaRPr lang="en-US"/>
          </a:p>
        </p:txBody>
      </p:sp>
    </p:spTree>
    <p:extLst>
      <p:ext uri="{BB962C8B-B14F-4D97-AF65-F5344CB8AC3E}">
        <p14:creationId xmlns:p14="http://schemas.microsoft.com/office/powerpoint/2010/main" val="2443738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17</a:t>
            </a:fld>
            <a:endParaRPr lang="en-US"/>
          </a:p>
        </p:txBody>
      </p:sp>
    </p:spTree>
    <p:extLst>
      <p:ext uri="{BB962C8B-B14F-4D97-AF65-F5344CB8AC3E}">
        <p14:creationId xmlns:p14="http://schemas.microsoft.com/office/powerpoint/2010/main" val="2952767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18</a:t>
            </a:fld>
            <a:endParaRPr lang="en-US"/>
          </a:p>
        </p:txBody>
      </p:sp>
    </p:spTree>
    <p:extLst>
      <p:ext uri="{BB962C8B-B14F-4D97-AF65-F5344CB8AC3E}">
        <p14:creationId xmlns:p14="http://schemas.microsoft.com/office/powerpoint/2010/main" val="6916668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While the evaluation found that it was too early to judge sustainability of the JP, it also found the JP made appropriate and largely successful efforts to create or strengthen existing conditions likely to foster the continuation and dynamic adaptation of results under Outcome 1, including (</a:t>
            </a:r>
            <a:r>
              <a:rPr lang="en-GB" sz="1200" kern="1200" dirty="0" err="1">
                <a:solidFill>
                  <a:schemeClr val="tx1"/>
                </a:solidFill>
                <a:effectLst/>
                <a:latin typeface="+mn-lt"/>
                <a:ea typeface="+mn-ea"/>
                <a:cs typeface="+mn-cs"/>
              </a:rPr>
              <a:t>i</a:t>
            </a:r>
            <a:r>
              <a:rPr lang="en-GB" sz="1200" kern="1200" dirty="0">
                <a:solidFill>
                  <a:schemeClr val="tx1"/>
                </a:solidFill>
                <a:effectLst/>
                <a:latin typeface="+mn-lt"/>
                <a:ea typeface="+mn-ea"/>
                <a:cs typeface="+mn-cs"/>
              </a:rPr>
              <a:t>) contributing to strengthening the overall enabling environment for addressing women’s economic rights in the context of the local market for agricultural and cultural products as regards the existing legal and policy frameworks; (ii) supporting national ownership of results; and (iii) demonstrating how, through simple technical support and capacity building, private business could analyse their business performance and operations from a gender perspective, which is likely to be taken up in the future.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19</a:t>
            </a:fld>
            <a:endParaRPr lang="en-US"/>
          </a:p>
        </p:txBody>
      </p:sp>
    </p:spTree>
    <p:extLst>
      <p:ext uri="{BB962C8B-B14F-4D97-AF65-F5344CB8AC3E}">
        <p14:creationId xmlns:p14="http://schemas.microsoft.com/office/powerpoint/2010/main" val="4210451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Sustainability threats exist nonetheless.  These include the continued lack of buy-in and support from high-level decision makers in relevant government agencies, including for the policy paper; and the challenging overall socio-economic situation and political instability affecting Palestine. The latter contributes to the existing, (and likely worsening) situation as regards the availability resources for government institutions (and NGOs), many of which are dependent on external donor funding when it comes to gender equality related initiatives.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Sustainability of Outcome 2 results, and particularly vis-à-vis MSMEs, is likely due to the high levels of interest and commitment to continuous improvement. Most but not all MSMEs and cooperatives expressed that they would continue participating in trade fairs, using the know-how they have obtained in the course of the programme. In some cooperatives and MSMEs, there is little evidence that capacities built will be maintained without further external support.  The sustainability of market linkages established/facilitated by the JP is uncertain, but would be likely if additional follow-up is provided.</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OSS/BDSH that was created by the JP is currently an integral part of the BWF’s structure.  However, while BWF is actively seeking funds to maintain the services the OSS had provided under the JP,  it is not yet financially sustainable, and the business model that it could use for this purpose is yet to be developed.  Hence, sustainability of the services provided within the framework of the JP through the OSS/BDSH is likely so long BWF is able to fundraise for it, and, over the medium term, develop a business model to sustain it.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20</a:t>
            </a:fld>
            <a:endParaRPr lang="en-US"/>
          </a:p>
        </p:txBody>
      </p:sp>
    </p:spTree>
    <p:extLst>
      <p:ext uri="{BB962C8B-B14F-4D97-AF65-F5344CB8AC3E}">
        <p14:creationId xmlns:p14="http://schemas.microsoft.com/office/powerpoint/2010/main" val="4210451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21</a:t>
            </a:fld>
            <a:endParaRPr lang="en-US"/>
          </a:p>
        </p:txBody>
      </p:sp>
    </p:spTree>
    <p:extLst>
      <p:ext uri="{BB962C8B-B14F-4D97-AF65-F5344CB8AC3E}">
        <p14:creationId xmlns:p14="http://schemas.microsoft.com/office/powerpoint/2010/main" val="42104518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22</a:t>
            </a:fld>
            <a:endParaRPr lang="en-US"/>
          </a:p>
        </p:txBody>
      </p:sp>
    </p:spTree>
    <p:extLst>
      <p:ext uri="{BB962C8B-B14F-4D97-AF65-F5344CB8AC3E}">
        <p14:creationId xmlns:p14="http://schemas.microsoft.com/office/powerpoint/2010/main" val="15523692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23</a:t>
            </a:fld>
            <a:endParaRPr lang="en-US"/>
          </a:p>
        </p:txBody>
      </p:sp>
    </p:spTree>
    <p:extLst>
      <p:ext uri="{BB962C8B-B14F-4D97-AF65-F5344CB8AC3E}">
        <p14:creationId xmlns:p14="http://schemas.microsoft.com/office/powerpoint/2010/main" val="1552369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53A16-4B75-498A-8DEB-18C8822FFFE2}" type="slidenum">
              <a:rPr lang="en-US" smtClean="0"/>
              <a:t>24</a:t>
            </a:fld>
            <a:endParaRPr lang="en-US"/>
          </a:p>
        </p:txBody>
      </p:sp>
    </p:spTree>
    <p:extLst>
      <p:ext uri="{BB962C8B-B14F-4D97-AF65-F5344CB8AC3E}">
        <p14:creationId xmlns:p14="http://schemas.microsoft.com/office/powerpoint/2010/main" val="1552369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D0DD5B1-1A23-4BDD-AB8E-1F6C1AED0F83}" type="datetimeFigureOut">
              <a:rPr lang="en-US" smtClean="0"/>
              <a:t>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243026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0DD5B1-1A23-4BDD-AB8E-1F6C1AED0F83}" type="datetimeFigureOut">
              <a:rPr lang="en-US" smtClean="0"/>
              <a:t>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465462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0DD5B1-1A23-4BDD-AB8E-1F6C1AED0F83}" type="datetimeFigureOut">
              <a:rPr lang="en-US" smtClean="0"/>
              <a:t>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1386588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D0DD5B1-1A23-4BDD-AB8E-1F6C1AED0F83}" type="datetimeFigureOut">
              <a:rPr lang="en-US" smtClean="0"/>
              <a:t>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3376457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D0DD5B1-1A23-4BDD-AB8E-1F6C1AED0F83}" type="datetimeFigureOut">
              <a:rPr lang="en-US" smtClean="0"/>
              <a:t>1/1/2018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930846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DD5B1-1A23-4BDD-AB8E-1F6C1AED0F83}" type="datetimeFigureOut">
              <a:rPr lang="en-US" smtClean="0"/>
              <a:t>1/1/2018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3496139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0DD5B1-1A23-4BDD-AB8E-1F6C1AED0F83}" type="datetimeFigureOut">
              <a:rPr lang="en-US" smtClean="0"/>
              <a:t>1/1/2018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1578335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0DD5B1-1A23-4BDD-AB8E-1F6C1AED0F83}" type="datetimeFigureOut">
              <a:rPr lang="en-US" smtClean="0"/>
              <a:t>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246779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0DD5B1-1A23-4BDD-AB8E-1F6C1AED0F83}" type="datetimeFigureOut">
              <a:rPr lang="en-US" smtClean="0"/>
              <a:t>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10862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0DD5B1-1A23-4BDD-AB8E-1F6C1AED0F83}" type="datetimeFigureOut">
              <a:rPr lang="en-US" smtClean="0"/>
              <a:t>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3443379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0DD5B1-1A23-4BDD-AB8E-1F6C1AED0F83}" type="datetimeFigureOut">
              <a:rPr lang="en-US" smtClean="0"/>
              <a:t>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5F768-607F-48F3-8212-7F72AF115494}" type="slidenum">
              <a:rPr lang="en-US" smtClean="0"/>
              <a:t>‹#›</a:t>
            </a:fld>
            <a:endParaRPr lang="en-US"/>
          </a:p>
        </p:txBody>
      </p:sp>
    </p:spTree>
    <p:extLst>
      <p:ext uri="{BB962C8B-B14F-4D97-AF65-F5344CB8AC3E}">
        <p14:creationId xmlns:p14="http://schemas.microsoft.com/office/powerpoint/2010/main" val="237853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0DD5B1-1A23-4BDD-AB8E-1F6C1AED0F83}" type="datetimeFigureOut">
              <a:rPr lang="en-US" smtClean="0"/>
              <a:t>1/1/2018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35F768-607F-48F3-8212-7F72AF115494}" type="slidenum">
              <a:rPr lang="en-US" smtClean="0"/>
              <a:t>‹#›</a:t>
            </a:fld>
            <a:endParaRPr lang="en-US"/>
          </a:p>
        </p:txBody>
      </p:sp>
    </p:spTree>
    <p:extLst>
      <p:ext uri="{BB962C8B-B14F-4D97-AF65-F5344CB8AC3E}">
        <p14:creationId xmlns:p14="http://schemas.microsoft.com/office/powerpoint/2010/main" val="19258951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20688"/>
            <a:ext cx="7772400" cy="3024336"/>
          </a:xfrm>
        </p:spPr>
        <p:style>
          <a:lnRef idx="0">
            <a:schemeClr val="accent1"/>
          </a:lnRef>
          <a:fillRef idx="3">
            <a:schemeClr val="accent1"/>
          </a:fillRef>
          <a:effectRef idx="3">
            <a:schemeClr val="accent1"/>
          </a:effectRef>
          <a:fontRef idx="minor">
            <a:schemeClr val="lt1"/>
          </a:fontRef>
        </p:style>
        <p:txBody>
          <a:bodyPr>
            <a:normAutofit/>
          </a:bodyPr>
          <a:lstStyle/>
          <a:p>
            <a:r>
              <a:rPr lang="ar-SA" b="1" dirty="0">
                <a:effectLst>
                  <a:outerShdw blurRad="38100" dist="38100" dir="2700000" algn="tl">
                    <a:srgbClr val="000000">
                      <a:alpha val="43137"/>
                    </a:srgbClr>
                  </a:outerShdw>
                </a:effectLst>
              </a:rPr>
              <a:t>تقييم مشروع المحطة الواحدة للأعمال</a:t>
            </a:r>
            <a:br>
              <a:rPr lang="ar-SA" b="1" dirty="0">
                <a:effectLst>
                  <a:outerShdw blurRad="38100" dist="38100" dir="2700000" algn="tl">
                    <a:srgbClr val="000000">
                      <a:alpha val="43137"/>
                    </a:srgbClr>
                  </a:outerShdw>
                </a:effectLst>
              </a:rPr>
            </a:br>
            <a:br>
              <a:rPr lang="ar-SA" b="1" dirty="0">
                <a:effectLst>
                  <a:outerShdw blurRad="38100" dist="38100" dir="2700000" algn="tl">
                    <a:srgbClr val="000000">
                      <a:alpha val="43137"/>
                    </a:srgbClr>
                  </a:outerShdw>
                </a:effectLst>
              </a:rPr>
            </a:br>
            <a:r>
              <a:rPr lang="ar-SA" b="1" dirty="0">
                <a:effectLst>
                  <a:outerShdw blurRad="38100" dist="38100" dir="2700000" algn="tl">
                    <a:srgbClr val="000000">
                      <a:alpha val="43137"/>
                    </a:srgbClr>
                  </a:outerShdw>
                </a:effectLst>
              </a:rPr>
              <a:t>ورشة عرض النتائج والتوصيات الرئيسة</a:t>
            </a:r>
            <a:endParaRPr lang="en-GB" b="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1295400" y="5181600"/>
            <a:ext cx="6400800" cy="1121296"/>
          </a:xfrm>
        </p:spPr>
        <p:style>
          <a:lnRef idx="0">
            <a:schemeClr val="accent1"/>
          </a:lnRef>
          <a:fillRef idx="3">
            <a:schemeClr val="accent1"/>
          </a:fillRef>
          <a:effectRef idx="3">
            <a:schemeClr val="accent1"/>
          </a:effectRef>
          <a:fontRef idx="minor">
            <a:schemeClr val="lt1"/>
          </a:fontRef>
        </p:style>
        <p:txBody>
          <a:bodyPr>
            <a:normAutofit/>
          </a:bodyPr>
          <a:lstStyle/>
          <a:p>
            <a:pPr>
              <a:spcBef>
                <a:spcPct val="0"/>
              </a:spcBef>
            </a:pPr>
            <a:r>
              <a:rPr lang="ar-SA" sz="2800" b="1" dirty="0" err="1">
                <a:solidFill>
                  <a:schemeClr val="tx1"/>
                </a:solidFill>
                <a:effectLst>
                  <a:outerShdw blurRad="38100" dist="38100" dir="2700000" algn="tl">
                    <a:srgbClr val="000000">
                      <a:alpha val="43137"/>
                    </a:srgbClr>
                  </a:outerShdw>
                </a:effectLst>
                <a:latin typeface="+mj-lt"/>
                <a:ea typeface="+mj-ea"/>
                <a:cs typeface="+mj-cs"/>
              </a:rPr>
              <a:t>عامرماضي</a:t>
            </a:r>
            <a:endParaRPr lang="ar-SA" sz="2800" b="1" dirty="0">
              <a:solidFill>
                <a:schemeClr val="tx1"/>
              </a:solidFill>
              <a:effectLst>
                <a:outerShdw blurRad="38100" dist="38100" dir="2700000" algn="tl">
                  <a:srgbClr val="000000">
                    <a:alpha val="43137"/>
                  </a:srgbClr>
                </a:outerShdw>
              </a:effectLst>
              <a:latin typeface="+mj-lt"/>
              <a:ea typeface="+mj-ea"/>
              <a:cs typeface="+mj-cs"/>
            </a:endParaRPr>
          </a:p>
          <a:p>
            <a:pPr>
              <a:spcBef>
                <a:spcPct val="0"/>
              </a:spcBef>
            </a:pPr>
            <a:r>
              <a:rPr lang="ar-SA" sz="2800" b="1">
                <a:solidFill>
                  <a:schemeClr val="tx1"/>
                </a:solidFill>
                <a:effectLst>
                  <a:outerShdw blurRad="38100" dist="38100" dir="2700000" algn="tl">
                    <a:srgbClr val="000000">
                      <a:alpha val="43137"/>
                    </a:srgbClr>
                  </a:outerShdw>
                </a:effectLst>
                <a:latin typeface="+mj-lt"/>
                <a:ea typeface="+mj-ea"/>
                <a:cs typeface="+mj-cs"/>
              </a:rPr>
              <a:t>19 حزيران 2017</a:t>
            </a:r>
            <a:endParaRPr lang="en-GB" sz="2800" b="1" dirty="0">
              <a:solidFill>
                <a:schemeClr val="tx1"/>
              </a:solidFill>
              <a:effectLst>
                <a:outerShdw blurRad="38100" dist="38100" dir="2700000" algn="tl">
                  <a:srgbClr val="000000">
                    <a:alpha val="43137"/>
                  </a:srgbClr>
                </a:outerShdw>
              </a:effectLst>
              <a:latin typeface="+mj-lt"/>
              <a:ea typeface="+mj-ea"/>
              <a:cs typeface="+mj-cs"/>
            </a:endParaRPr>
          </a:p>
        </p:txBody>
      </p:sp>
    </p:spTree>
    <p:extLst>
      <p:ext uri="{BB962C8B-B14F-4D97-AF65-F5344CB8AC3E}">
        <p14:creationId xmlns:p14="http://schemas.microsoft.com/office/powerpoint/2010/main" val="4070282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العرض المقدم</a:t>
            </a:r>
            <a:endParaRPr lang="en-GB" dirty="0"/>
          </a:p>
        </p:txBody>
      </p:sp>
      <p:sp>
        <p:nvSpPr>
          <p:cNvPr id="3" name="Content Placeholder 2"/>
          <p:cNvSpPr>
            <a:spLocks noGrp="1"/>
          </p:cNvSpPr>
          <p:nvPr>
            <p:ph idx="1"/>
          </p:nvPr>
        </p:nvSpPr>
        <p:spPr/>
        <p:txBody>
          <a:bodyPr/>
          <a:lstStyle/>
          <a:p>
            <a:pPr algn="r" rtl="1"/>
            <a:r>
              <a:rPr lang="ar-SA" dirty="0"/>
              <a:t>انشط</a:t>
            </a:r>
            <a:r>
              <a:rPr lang="en-US" dirty="0"/>
              <a:t>m</a:t>
            </a:r>
            <a:r>
              <a:rPr lang="ar-SA" dirty="0"/>
              <a:t> التقييم والصعوبات/التحديات </a:t>
            </a:r>
            <a:endParaRPr lang="en-GB" dirty="0"/>
          </a:p>
          <a:p>
            <a:pPr algn="r" rtl="1"/>
            <a:r>
              <a:rPr lang="ar-SA" dirty="0"/>
              <a:t>ملخص حول النتائج والاستنتاجات من التقييم</a:t>
            </a:r>
            <a:endParaRPr lang="en-GB" dirty="0"/>
          </a:p>
          <a:p>
            <a:pPr algn="r" rtl="1"/>
            <a:r>
              <a:rPr lang="ar-SA" dirty="0"/>
              <a:t>عرض التوصيات</a:t>
            </a:r>
          </a:p>
          <a:p>
            <a:pPr algn="r" rtl="1"/>
            <a:r>
              <a:rPr lang="ar-SA" dirty="0"/>
              <a:t>نقاش</a:t>
            </a:r>
            <a:endParaRPr lang="en-GB" dirty="0"/>
          </a:p>
        </p:txBody>
      </p:sp>
    </p:spTree>
    <p:extLst>
      <p:ext uri="{BB962C8B-B14F-4D97-AF65-F5344CB8AC3E}">
        <p14:creationId xmlns:p14="http://schemas.microsoft.com/office/powerpoint/2010/main" val="2414819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أنشطة التقييم</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pPr algn="r" rtl="1"/>
            <a:r>
              <a:rPr lang="ar-SA" dirty="0"/>
              <a:t>اجتماع</a:t>
            </a:r>
            <a:endParaRPr lang="en-GB" dirty="0"/>
          </a:p>
          <a:p>
            <a:pPr algn="r" rtl="1"/>
            <a:r>
              <a:rPr lang="ar-SA" dirty="0"/>
              <a:t>مرحلة تكوين التقييم</a:t>
            </a:r>
            <a:endParaRPr lang="en-GB" dirty="0"/>
          </a:p>
          <a:p>
            <a:pPr algn="r" rtl="1"/>
            <a:r>
              <a:rPr lang="ar-SA" dirty="0"/>
              <a:t>مرحلة العمل الميداني (آذار/نيسان) </a:t>
            </a:r>
            <a:endParaRPr lang="en-GB" dirty="0"/>
          </a:p>
          <a:p>
            <a:pPr lvl="1" algn="r" rtl="1"/>
            <a:r>
              <a:rPr lang="ar-SA" dirty="0"/>
              <a:t>مقابلات وحلقات نقاش</a:t>
            </a:r>
          </a:p>
          <a:p>
            <a:pPr lvl="1" algn="r" rtl="1"/>
            <a:r>
              <a:rPr lang="ar-SA" dirty="0"/>
              <a:t>مراجعة مكتبية</a:t>
            </a:r>
          </a:p>
          <a:p>
            <a:pPr lvl="1" algn="r" rtl="1"/>
            <a:r>
              <a:rPr lang="ar-SA" dirty="0"/>
              <a:t>زيارات للشركات والجمعيات المستفيدة، بما في ذلك معرض الحفل الختامي</a:t>
            </a:r>
            <a:endParaRPr lang="en-GB" dirty="0"/>
          </a:p>
          <a:p>
            <a:pPr algn="r" rtl="1"/>
            <a:r>
              <a:rPr lang="ar-SA" dirty="0"/>
              <a:t>مرحلة التحليل وإعداد التقرير (على ثلاثة مراحل)</a:t>
            </a:r>
            <a:endParaRPr lang="en-GB" dirty="0"/>
          </a:p>
          <a:p>
            <a:pPr algn="r" rtl="1"/>
            <a:r>
              <a:rPr lang="ar-SA" dirty="0"/>
              <a:t>شكراً جزيلاً للجميع.</a:t>
            </a:r>
            <a:endParaRPr lang="en-GB" dirty="0"/>
          </a:p>
        </p:txBody>
      </p:sp>
    </p:spTree>
    <p:extLst>
      <p:ext uri="{BB962C8B-B14F-4D97-AF65-F5344CB8AC3E}">
        <p14:creationId xmlns:p14="http://schemas.microsoft.com/office/powerpoint/2010/main" val="1380841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الصعوبات</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pPr algn="r" rtl="1"/>
            <a:r>
              <a:rPr lang="ar-SA" dirty="0"/>
              <a:t>الوضع الفلسطيني وما يفرضه من محددات على آفاق تطور القطاع الخاص</a:t>
            </a:r>
          </a:p>
          <a:p>
            <a:pPr algn="r" rtl="1"/>
            <a:r>
              <a:rPr lang="ar-SA" dirty="0"/>
              <a:t>بعض النقص في البيانات الخاصة بوضع البداية قبل المشروع</a:t>
            </a:r>
          </a:p>
          <a:p>
            <a:pPr algn="r" rtl="1"/>
            <a:r>
              <a:rPr lang="ar-SA" dirty="0"/>
              <a:t>الأنشطة في غرة</a:t>
            </a:r>
          </a:p>
          <a:p>
            <a:pPr algn="r" rtl="1"/>
            <a:r>
              <a:rPr lang="ar-SA" dirty="0"/>
              <a:t>هل نستطيع أن نعزي أي أثر للمشروع؟</a:t>
            </a:r>
          </a:p>
          <a:p>
            <a:pPr algn="r" rtl="1"/>
            <a:r>
              <a:rPr lang="ar-SA" dirty="0"/>
              <a:t>لم تكن جميع الانشطة قد اكتملت، وبعضها لم يمر على انجازه الكثير من الوقت.</a:t>
            </a:r>
            <a:endParaRPr lang="en-GB" dirty="0"/>
          </a:p>
        </p:txBody>
      </p:sp>
    </p:spTree>
    <p:extLst>
      <p:ext uri="{BB962C8B-B14F-4D97-AF65-F5344CB8AC3E}">
        <p14:creationId xmlns:p14="http://schemas.microsoft.com/office/powerpoint/2010/main" val="1290128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المقاربة</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pPr algn="r" rtl="1"/>
            <a:r>
              <a:rPr lang="ar-SA" dirty="0"/>
              <a:t>الاستقلالية، الحيادية وحفظ السرية</a:t>
            </a:r>
          </a:p>
          <a:p>
            <a:pPr algn="r" rtl="1"/>
            <a:r>
              <a:rPr lang="ar-SA" dirty="0"/>
              <a:t>الاجابة على اسئلة التقييم الستة (حسب الشروط المرجعية)</a:t>
            </a:r>
          </a:p>
          <a:p>
            <a:pPr algn="r" rtl="1"/>
            <a:r>
              <a:rPr lang="ar-SA" dirty="0"/>
              <a:t>الأخذ بعين الاعتبار استخدامات التقييم في التحليل والتوصيات</a:t>
            </a:r>
            <a:endParaRPr lang="en-GB" dirty="0"/>
          </a:p>
        </p:txBody>
      </p:sp>
    </p:spTree>
    <p:extLst>
      <p:ext uri="{BB962C8B-B14F-4D97-AF65-F5344CB8AC3E}">
        <p14:creationId xmlns:p14="http://schemas.microsoft.com/office/powerpoint/2010/main" val="3536468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dirty="0"/>
              <a:t>الملائمة</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algn="r" rtl="1"/>
            <a:r>
              <a:rPr lang="ar-SA" dirty="0"/>
              <a:t>متسق مع السياق...</a:t>
            </a:r>
            <a:endParaRPr lang="en-GB" dirty="0"/>
          </a:p>
          <a:p>
            <a:pPr lvl="1" algn="r" rtl="1"/>
            <a:r>
              <a:rPr lang="ar-SA" dirty="0"/>
              <a:t>خطة التنمية الوطنية </a:t>
            </a:r>
          </a:p>
          <a:p>
            <a:pPr lvl="1" algn="r" rtl="1"/>
            <a:r>
              <a:rPr lang="en-GB" dirty="0"/>
              <a:t>UNDAF</a:t>
            </a:r>
            <a:endParaRPr lang="ar-SA" dirty="0"/>
          </a:p>
          <a:p>
            <a:pPr lvl="1" algn="r" rtl="1"/>
            <a:r>
              <a:rPr lang="ar-SA" dirty="0"/>
              <a:t>توجهات المؤسسات الشريكة</a:t>
            </a:r>
          </a:p>
          <a:p>
            <a:pPr lvl="1" algn="r" rtl="1"/>
            <a:r>
              <a:rPr lang="ar-SA" dirty="0"/>
              <a:t>أهداف التنمية المستدامة وخصوصاً </a:t>
            </a:r>
            <a:r>
              <a:rPr lang="en-GB" dirty="0"/>
              <a:t>SDG1, 5, 8, 10, 17) </a:t>
            </a:r>
            <a:r>
              <a:rPr lang="ar-SA" dirty="0"/>
              <a:t>)</a:t>
            </a:r>
          </a:p>
          <a:p>
            <a:pPr lvl="1" algn="r" rtl="1"/>
            <a:r>
              <a:rPr lang="ar-SA" dirty="0"/>
              <a:t>هدف الصندوق الممول والخاص بالتنمية الشمولية</a:t>
            </a:r>
          </a:p>
          <a:p>
            <a:pPr lvl="1" algn="r" rtl="1"/>
            <a:r>
              <a:rPr lang="ar-SA" dirty="0"/>
              <a:t>الاستراتيجية الوطنية عبر القطاعية للنوع الاجتماعي</a:t>
            </a:r>
          </a:p>
          <a:p>
            <a:pPr lvl="1" algn="r" rtl="1"/>
            <a:r>
              <a:rPr lang="ar-SA" dirty="0"/>
              <a:t>الاستراتيجية الوطنية للتصدير</a:t>
            </a:r>
          </a:p>
          <a:p>
            <a:pPr lvl="1" algn="r" rtl="1"/>
            <a:r>
              <a:rPr lang="ar-SA" dirty="0"/>
              <a:t>احتياجات النساء الرياديات والتعاونيات المستهدفة</a:t>
            </a:r>
          </a:p>
          <a:p>
            <a:pPr lvl="1" algn="r" rtl="1"/>
            <a:endParaRPr lang="en-GB" dirty="0"/>
          </a:p>
        </p:txBody>
      </p:sp>
    </p:spTree>
    <p:extLst>
      <p:ext uri="{BB962C8B-B14F-4D97-AF65-F5344CB8AC3E}">
        <p14:creationId xmlns:p14="http://schemas.microsoft.com/office/powerpoint/2010/main" val="2811612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الملائمة</a:t>
            </a:r>
            <a:endParaRPr lang="en-US" dirty="0"/>
          </a:p>
        </p:txBody>
      </p:sp>
      <p:sp>
        <p:nvSpPr>
          <p:cNvPr id="3" name="Content Placeholder 2"/>
          <p:cNvSpPr>
            <a:spLocks noGrp="1"/>
          </p:cNvSpPr>
          <p:nvPr>
            <p:ph idx="1"/>
          </p:nvPr>
        </p:nvSpPr>
        <p:spPr/>
        <p:txBody>
          <a:bodyPr>
            <a:normAutofit/>
          </a:bodyPr>
          <a:lstStyle/>
          <a:p>
            <a:pPr algn="r" rtl="1"/>
            <a:r>
              <a:rPr lang="ar-SA" dirty="0"/>
              <a:t>ما خطط من انشطة بناء قدرات وتطوير سياسات متسق مع احتياجات المؤسسات المستهدفة/الشريكة، ولكن عند التنفيذ قل مدى الاتساق/الملائمة</a:t>
            </a:r>
          </a:p>
          <a:p>
            <a:pPr algn="r" rtl="1"/>
            <a:r>
              <a:rPr lang="ar-SA" dirty="0"/>
              <a:t>التدقيق مع بنك فلسطين وبيرزيت للأدوية مرتبط ارتباط مباشر مع توجهات المؤسستين، </a:t>
            </a:r>
            <a:r>
              <a:rPr lang="ar-SA" dirty="0" err="1"/>
              <a:t>واسترايجية</a:t>
            </a:r>
            <a:r>
              <a:rPr lang="ar-SA" dirty="0"/>
              <a:t> البنك.</a:t>
            </a:r>
            <a:endParaRPr lang="en-US" dirty="0"/>
          </a:p>
          <a:p>
            <a:endParaRPr lang="en-US" dirty="0"/>
          </a:p>
        </p:txBody>
      </p:sp>
    </p:spTree>
    <p:extLst>
      <p:ext uri="{BB962C8B-B14F-4D97-AF65-F5344CB8AC3E}">
        <p14:creationId xmlns:p14="http://schemas.microsoft.com/office/powerpoint/2010/main" val="1652088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التصميم</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ar-SA" dirty="0"/>
              <a:t>اشتمل على جميع العناصر الاساسية، ولكن مستوى التفاصيل في العناصر كان متفاوتاً مما أثر على التنفيذ</a:t>
            </a:r>
          </a:p>
          <a:p>
            <a:pPr algn="r" rtl="1"/>
            <a:r>
              <a:rPr lang="ar-SA" dirty="0"/>
              <a:t>بعض نقاط الضعف:</a:t>
            </a:r>
          </a:p>
          <a:p>
            <a:pPr lvl="1" algn="r" rtl="1"/>
            <a:r>
              <a:rPr lang="ar-SA" dirty="0"/>
              <a:t>اهداف طموحة ومشكوك في القدرة على تحقيقها في الفترة المتاحة </a:t>
            </a:r>
          </a:p>
          <a:p>
            <a:pPr lvl="1" algn="r" rtl="1"/>
            <a:r>
              <a:rPr lang="ar-SA" dirty="0"/>
              <a:t>مستوى المشاركة في التصميم لم يكن كافي</a:t>
            </a:r>
          </a:p>
          <a:p>
            <a:pPr lvl="1" algn="r" rtl="1"/>
            <a:r>
              <a:rPr lang="ar-SA" dirty="0"/>
              <a:t>تحليل الاستراتيجيات واسباب اختيارها، وكذلك المخاطر </a:t>
            </a:r>
          </a:p>
          <a:p>
            <a:pPr lvl="1" algn="r" rtl="1"/>
            <a:r>
              <a:rPr lang="ar-SA" dirty="0"/>
              <a:t>الاطار المنطقي للمشروع</a:t>
            </a:r>
          </a:p>
          <a:p>
            <a:pPr lvl="1" algn="r" rtl="1"/>
            <a:r>
              <a:rPr lang="ar-SA" dirty="0"/>
              <a:t>استراتيجية الخروج /الاستمرارية</a:t>
            </a:r>
          </a:p>
          <a:p>
            <a:pPr lvl="1" algn="r" rtl="1"/>
            <a:r>
              <a:rPr lang="ar-SA" dirty="0"/>
              <a:t>الفئة المستهدفة تحديداً</a:t>
            </a:r>
          </a:p>
          <a:p>
            <a:pPr lvl="1" algn="r" rtl="1"/>
            <a:r>
              <a:rPr lang="ar-SA" dirty="0"/>
              <a:t>المصادر البشرية المخصصة من حيث العدد وحجم الوقت المخصص</a:t>
            </a:r>
          </a:p>
          <a:p>
            <a:pPr lvl="1" algn="r" rtl="1"/>
            <a:r>
              <a:rPr lang="ar-SA" dirty="0"/>
              <a:t>كيفية استخدام المصادر المخصصة من المشاريع الأخرى</a:t>
            </a:r>
          </a:p>
          <a:p>
            <a:pPr algn="r" rtl="1"/>
            <a:r>
              <a:rPr lang="ar-SA" dirty="0"/>
              <a:t>فترة تصميم أطول كان من الممكن أن تعالج نقاط الضعف هذه</a:t>
            </a:r>
          </a:p>
          <a:p>
            <a:pPr marL="457200" lvl="1" indent="0">
              <a:buNone/>
            </a:pPr>
            <a:endParaRPr lang="en-US" dirty="0"/>
          </a:p>
          <a:p>
            <a:pPr lvl="1"/>
            <a:endParaRPr lang="en-US" dirty="0"/>
          </a:p>
          <a:p>
            <a:endParaRPr lang="en-US" dirty="0"/>
          </a:p>
        </p:txBody>
      </p:sp>
    </p:spTree>
    <p:extLst>
      <p:ext uri="{BB962C8B-B14F-4D97-AF65-F5344CB8AC3E}">
        <p14:creationId xmlns:p14="http://schemas.microsoft.com/office/powerpoint/2010/main" val="2777289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الفعالية - المخرجات</a:t>
            </a:r>
            <a:endParaRPr lang="en-US" dirty="0"/>
          </a:p>
        </p:txBody>
      </p:sp>
      <p:sp>
        <p:nvSpPr>
          <p:cNvPr id="3" name="Content Placeholder 2"/>
          <p:cNvSpPr>
            <a:spLocks noGrp="1"/>
          </p:cNvSpPr>
          <p:nvPr>
            <p:ph idx="1"/>
          </p:nvPr>
        </p:nvSpPr>
        <p:spPr/>
        <p:txBody>
          <a:bodyPr>
            <a:normAutofit/>
          </a:bodyPr>
          <a:lstStyle/>
          <a:p>
            <a:pPr algn="r" rtl="1"/>
            <a:r>
              <a:rPr lang="ar-SA" dirty="0"/>
              <a:t>حقق المشروع مخرجاته، بمستويات متفاوتة</a:t>
            </a:r>
          </a:p>
          <a:p>
            <a:pPr lvl="1" algn="r" rtl="1"/>
            <a:r>
              <a:rPr lang="ar-SA" dirty="0"/>
              <a:t>م 1.1 (السياسات والتدريب) تحقق جزئيا، وليس كما كان مخططاً تماماً</a:t>
            </a:r>
          </a:p>
          <a:p>
            <a:pPr lvl="1" algn="r" rtl="1"/>
            <a:r>
              <a:rPr lang="ar-SA" dirty="0"/>
              <a:t>م 1.2 (التدقيق) تحقق بالكامل</a:t>
            </a:r>
          </a:p>
          <a:p>
            <a:pPr marL="457200" lvl="1" indent="0" algn="r" rtl="1">
              <a:buNone/>
            </a:pPr>
            <a:endParaRPr lang="ar-SA" dirty="0"/>
          </a:p>
          <a:p>
            <a:pPr lvl="1" algn="r" rtl="1"/>
            <a:r>
              <a:rPr lang="ar-SA" dirty="0"/>
              <a:t>م 2.1 (التنافسية) تحقق بالنسبة للشركات ولكن بمستوى أقل بكثير للجمعيات</a:t>
            </a:r>
          </a:p>
          <a:p>
            <a:pPr lvl="1" algn="r" rtl="1"/>
            <a:r>
              <a:rPr lang="ar-SA" dirty="0"/>
              <a:t>م 2.2 (المشاركة في التجارة) تحقق كما كان مخطط</a:t>
            </a:r>
          </a:p>
          <a:p>
            <a:pPr lvl="1" algn="r" rtl="1"/>
            <a:r>
              <a:rPr lang="ar-SA" dirty="0"/>
              <a:t>م 2.3 (الترويج الخارجي) تحقق جزئياً</a:t>
            </a:r>
            <a:endParaRPr lang="en-US" dirty="0"/>
          </a:p>
          <a:p>
            <a:pPr lvl="1"/>
            <a:endParaRPr lang="en-US" dirty="0"/>
          </a:p>
          <a:p>
            <a:endParaRPr lang="en-US" dirty="0"/>
          </a:p>
        </p:txBody>
      </p:sp>
    </p:spTree>
    <p:extLst>
      <p:ext uri="{BB962C8B-B14F-4D97-AF65-F5344CB8AC3E}">
        <p14:creationId xmlns:p14="http://schemas.microsoft.com/office/powerpoint/2010/main" val="1735660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 الفعالية - النتائج</a:t>
            </a:r>
            <a:endParaRPr lang="en-US" dirty="0"/>
          </a:p>
        </p:txBody>
      </p:sp>
      <p:sp>
        <p:nvSpPr>
          <p:cNvPr id="3" name="Content Placeholder 2"/>
          <p:cNvSpPr>
            <a:spLocks noGrp="1"/>
          </p:cNvSpPr>
          <p:nvPr>
            <p:ph idx="1"/>
          </p:nvPr>
        </p:nvSpPr>
        <p:spPr>
          <a:xfrm>
            <a:off x="457200" y="1371600"/>
            <a:ext cx="8229600" cy="5486400"/>
          </a:xfrm>
        </p:spPr>
        <p:txBody>
          <a:bodyPr>
            <a:noAutofit/>
          </a:bodyPr>
          <a:lstStyle/>
          <a:p>
            <a:pPr algn="r" rtl="1"/>
            <a:r>
              <a:rPr lang="ar-SA" sz="2400" dirty="0"/>
              <a:t>احرز المشروع تقدماً ملحوظاً باتجاه تحقيق نتائجه المتوخاة، محققاً اياها جزئياً.</a:t>
            </a:r>
          </a:p>
          <a:p>
            <a:pPr algn="r" rtl="1"/>
            <a:endParaRPr lang="ar-SA" sz="2400" dirty="0"/>
          </a:p>
          <a:p>
            <a:pPr algn="r" rtl="1"/>
            <a:r>
              <a:rPr lang="ar-SA" sz="2400" dirty="0"/>
              <a:t>ساهم المشروع بشكل كبير في تحسين مستوى تنافسية الشركات النسائية، وبشكل أقل –نتيجة لقصر دورة حياة المشروع- ولوجها للأسواق.</a:t>
            </a:r>
          </a:p>
          <a:p>
            <a:pPr algn="r" rtl="1"/>
            <a:endParaRPr lang="ar-SA" sz="2400" dirty="0"/>
          </a:p>
          <a:p>
            <a:pPr algn="r" rtl="1"/>
            <a:r>
              <a:rPr lang="ar-SA" sz="2400" dirty="0"/>
              <a:t>النساء المستفيدات تمكنًّ من تعلم معنى القيمة المقدرة واهميتها عند التعامل مع الأسواق، وهو ما أثر ايجابا على طريقة إدارة النساء لشركاتهن</a:t>
            </a:r>
          </a:p>
          <a:p>
            <a:pPr algn="r" rtl="1"/>
            <a:endParaRPr lang="ar-SA" sz="2400" dirty="0"/>
          </a:p>
          <a:p>
            <a:pPr algn="r" rtl="1"/>
            <a:r>
              <a:rPr lang="ar-SA" sz="2400" dirty="0"/>
              <a:t>عديد منهن خطين خطوات كبيرة خلال مراحل تطوير المنتج التي نفذت من خلال المشروع، ما كان له أثر على زيادة مبيعاتهن من منتجات شركاتهن داخليا وخارجياً (كم قدر المساهمة؟؟؟).</a:t>
            </a:r>
            <a:endParaRPr lang="en-GB" sz="2400" dirty="0"/>
          </a:p>
        </p:txBody>
      </p:sp>
    </p:spTree>
    <p:extLst>
      <p:ext uri="{BB962C8B-B14F-4D97-AF65-F5344CB8AC3E}">
        <p14:creationId xmlns:p14="http://schemas.microsoft.com/office/powerpoint/2010/main" val="1125924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الفعالية - النتائج</a:t>
            </a:r>
            <a:endParaRPr lang="en-US" dirty="0"/>
          </a:p>
        </p:txBody>
      </p:sp>
      <p:sp>
        <p:nvSpPr>
          <p:cNvPr id="3" name="Content Placeholder 2"/>
          <p:cNvSpPr>
            <a:spLocks noGrp="1"/>
          </p:cNvSpPr>
          <p:nvPr>
            <p:ph idx="1"/>
          </p:nvPr>
        </p:nvSpPr>
        <p:spPr/>
        <p:txBody>
          <a:bodyPr>
            <a:normAutofit/>
          </a:bodyPr>
          <a:lstStyle/>
          <a:p>
            <a:pPr algn="r" rtl="1"/>
            <a:r>
              <a:rPr lang="ar-SA" dirty="0"/>
              <a:t>من الشركات الـ 43 التي استهدفت </a:t>
            </a:r>
            <a:r>
              <a:rPr lang="ar-SA" dirty="0" err="1"/>
              <a:t>قعلياً</a:t>
            </a:r>
            <a:r>
              <a:rPr lang="ar-SA" dirty="0"/>
              <a:t>، 35 (81%) حققت زيادة بلغت 60% </a:t>
            </a:r>
            <a:r>
              <a:rPr lang="ar-SA" dirty="0" err="1"/>
              <a:t>قي</a:t>
            </a:r>
            <a:r>
              <a:rPr lang="ar-SA" dirty="0"/>
              <a:t> مبيعاتها.</a:t>
            </a:r>
          </a:p>
          <a:p>
            <a:pPr algn="r" rtl="1"/>
            <a:endParaRPr lang="ar-SA" dirty="0"/>
          </a:p>
          <a:p>
            <a:pPr algn="r" rtl="1"/>
            <a:r>
              <a:rPr lang="ar-SA" dirty="0"/>
              <a:t>هذه الزيادة الكبيرة مقارنة بما كان مخطط له أدت لتحقيق المشروع لنتيجته العامة المخطط: 42% من زيادة في المبيعات للشركات المستهدفة؛ ضعف الزيادة المستهدفة. </a:t>
            </a:r>
          </a:p>
        </p:txBody>
      </p:sp>
    </p:spTree>
    <p:extLst>
      <p:ext uri="{BB962C8B-B14F-4D97-AF65-F5344CB8AC3E}">
        <p14:creationId xmlns:p14="http://schemas.microsoft.com/office/powerpoint/2010/main" val="61060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الفعالية - النتائج</a:t>
            </a:r>
            <a:endParaRPr lang="en-US" dirty="0"/>
          </a:p>
        </p:txBody>
      </p:sp>
      <p:sp>
        <p:nvSpPr>
          <p:cNvPr id="3" name="Content Placeholder 2"/>
          <p:cNvSpPr>
            <a:spLocks noGrp="1"/>
          </p:cNvSpPr>
          <p:nvPr>
            <p:ph idx="1"/>
          </p:nvPr>
        </p:nvSpPr>
        <p:spPr/>
        <p:txBody>
          <a:bodyPr>
            <a:normAutofit fontScale="92500"/>
          </a:bodyPr>
          <a:lstStyle/>
          <a:p>
            <a:pPr algn="r" rtl="1"/>
            <a:r>
              <a:rPr lang="ar-SA" dirty="0"/>
              <a:t>حققت شركتي الثمار والروزنة (الأخيرة تأسست نتيجة للمشروع) نمواً </a:t>
            </a:r>
            <a:r>
              <a:rPr lang="ar-SA" dirty="0" err="1"/>
              <a:t>كبيرأص</a:t>
            </a:r>
            <a:r>
              <a:rPr lang="ar-SA" dirty="0"/>
              <a:t> في مبيعاتها (40 و 68%)، إلا أن هذه الزيادة لم تنعكس في مبيعات الجمعيات بعد.</a:t>
            </a:r>
          </a:p>
          <a:p>
            <a:pPr algn="r" rtl="1"/>
            <a:r>
              <a:rPr lang="ar-SA" dirty="0"/>
              <a:t>شركة </a:t>
            </a:r>
            <a:r>
              <a:rPr lang="ar-SA" dirty="0" err="1"/>
              <a:t>نيوفارم</a:t>
            </a:r>
            <a:r>
              <a:rPr lang="ar-SA" dirty="0"/>
              <a:t> الوسيطة حصلت على 34% من إمداداتها من سلع ومواد خام من ا13 تعاونية مستهدفة، كانت تتعامل مع معظمها في السابق.  </a:t>
            </a:r>
            <a:endParaRPr lang="en-US" dirty="0"/>
          </a:p>
          <a:p>
            <a:pPr algn="r" rtl="1"/>
            <a:r>
              <a:rPr lang="ar-SA" dirty="0"/>
              <a:t>عمل المشروع على دعم تطوير التنافسية والوصول للأسواق للمنشآت النسوية المستهدفة أدى إلى زيادة طاقات هذه المنشآت، والتي لن يثبت مدى الفائدة التي ستحققها سوى الوقت.     </a:t>
            </a:r>
          </a:p>
        </p:txBody>
      </p:sp>
    </p:spTree>
    <p:extLst>
      <p:ext uri="{BB962C8B-B14F-4D97-AF65-F5344CB8AC3E}">
        <p14:creationId xmlns:p14="http://schemas.microsoft.com/office/powerpoint/2010/main" val="3310636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الفعالية - النتائج</a:t>
            </a:r>
            <a:endParaRPr lang="en-US" dirty="0"/>
          </a:p>
        </p:txBody>
      </p:sp>
      <p:sp>
        <p:nvSpPr>
          <p:cNvPr id="3" name="Content Placeholder 2"/>
          <p:cNvSpPr>
            <a:spLocks noGrp="1"/>
          </p:cNvSpPr>
          <p:nvPr>
            <p:ph idx="1"/>
          </p:nvPr>
        </p:nvSpPr>
        <p:spPr>
          <a:xfrm>
            <a:off x="457200" y="1600200"/>
            <a:ext cx="8229600" cy="5105400"/>
          </a:xfrm>
        </p:spPr>
        <p:txBody>
          <a:bodyPr>
            <a:normAutofit fontScale="92500" lnSpcReduction="20000"/>
          </a:bodyPr>
          <a:lstStyle/>
          <a:p>
            <a:pPr algn="r" rtl="1"/>
            <a:r>
              <a:rPr lang="ar-SA" dirty="0"/>
              <a:t>بالنسبة للنتيجة رقم 1</a:t>
            </a:r>
            <a:endParaRPr lang="en-GB" dirty="0"/>
          </a:p>
          <a:p>
            <a:pPr lvl="1" algn="r" rtl="1"/>
            <a:r>
              <a:rPr lang="ar-SA" dirty="0"/>
              <a:t>ما تم تحقيقه من </a:t>
            </a:r>
            <a:r>
              <a:rPr lang="ar-SA" dirty="0" err="1"/>
              <a:t>مخرحات</a:t>
            </a:r>
            <a:r>
              <a:rPr lang="ar-SA" dirty="0"/>
              <a:t> على صعيد الوزارات المستفيدة من التدريب </a:t>
            </a:r>
            <a:r>
              <a:rPr lang="ar-SA" dirty="0" err="1"/>
              <a:t>يوعلى</a:t>
            </a:r>
            <a:r>
              <a:rPr lang="ar-SA" dirty="0"/>
              <a:t> صعيد ورقة السياسات يجب البناء عليه حتى </a:t>
            </a:r>
            <a:r>
              <a:rPr lang="ar-SA" dirty="0" err="1"/>
              <a:t>يتسني</a:t>
            </a:r>
            <a:r>
              <a:rPr lang="ar-SA" dirty="0"/>
              <a:t> تحقيق النتيجة المرجوة (تمكين المؤسسات من التخطيط وتبني سياسات وبرامج شمولية)</a:t>
            </a:r>
          </a:p>
          <a:p>
            <a:pPr lvl="1" algn="r" rtl="1"/>
            <a:endParaRPr lang="ar-SA" dirty="0"/>
          </a:p>
          <a:p>
            <a:pPr lvl="1" algn="r" rtl="1"/>
            <a:r>
              <a:rPr lang="ar-SA" dirty="0"/>
              <a:t>تشير المشاورات مع المؤسسات إلى حاجة أكبر ونهج مختلف عن الذي تم تبنيه لبناء قدرات الوزارات واللجنة   في مجالات تحليل السياسات والتخطيط من منظور النوع الاجتماعي، هذا فضلاً عن التدقيق  على مدى إدماج النوع الاجتماعي في المؤسسات العامة.</a:t>
            </a:r>
          </a:p>
          <a:p>
            <a:pPr lvl="1" algn="r" rtl="1"/>
            <a:endParaRPr lang="ar-SA" dirty="0"/>
          </a:p>
          <a:p>
            <a:pPr lvl="1" algn="r" rtl="1"/>
            <a:r>
              <a:rPr lang="ar-SA" dirty="0"/>
              <a:t>ما هو مؤكد أن الشركاء كان لديهم توقعات عالية من تدخلات المشروع، ولكن هذه التوقعات لم يتم تلبى بالشكل المطلوب. </a:t>
            </a:r>
            <a:endParaRPr lang="en-GB" dirty="0"/>
          </a:p>
        </p:txBody>
      </p:sp>
    </p:spTree>
    <p:extLst>
      <p:ext uri="{BB962C8B-B14F-4D97-AF65-F5344CB8AC3E}">
        <p14:creationId xmlns:p14="http://schemas.microsoft.com/office/powerpoint/2010/main" val="3049693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الكفاءة</a:t>
            </a:r>
            <a:endParaRPr lang="en-US" dirty="0"/>
          </a:p>
        </p:txBody>
      </p:sp>
      <p:sp>
        <p:nvSpPr>
          <p:cNvPr id="3" name="Content Placeholder 2"/>
          <p:cNvSpPr>
            <a:spLocks noGrp="1"/>
          </p:cNvSpPr>
          <p:nvPr>
            <p:ph idx="1"/>
          </p:nvPr>
        </p:nvSpPr>
        <p:spPr>
          <a:xfrm>
            <a:off x="457200" y="1295400"/>
            <a:ext cx="8382000" cy="5562600"/>
          </a:xfrm>
        </p:spPr>
        <p:txBody>
          <a:bodyPr>
            <a:noAutofit/>
          </a:bodyPr>
          <a:lstStyle/>
          <a:p>
            <a:pPr algn="r" rtl="1"/>
            <a:r>
              <a:rPr lang="ar-SA" sz="2600" dirty="0"/>
              <a:t>نجاح المشروع في تحقيق قدر عالي من الكفاءة كان بتطلب تنفيذ الأنشطة في أوقات مناسبة وتوفير المصادر المختلفة في وقتها المخطط وذلك لارتباط المشروع بمدخلات من أربعة مشاريع أخرى، لكل منها موازنته ودورة حياته,</a:t>
            </a:r>
          </a:p>
          <a:p>
            <a:pPr algn="r" rtl="1"/>
            <a:endParaRPr lang="ar-SA" sz="2600" dirty="0"/>
          </a:p>
          <a:p>
            <a:pPr algn="r" rtl="1"/>
            <a:r>
              <a:rPr lang="ar-SA" sz="2600" dirty="0"/>
              <a:t>كان من الضروري للمشروع ايضاً أن يخطط بشكل دقيق لضمان اتساق تدخلاته المتعلقة بتطوير التنافسية ومخرجاتها مع رزنامة المشتريات المعتادة للمشترين.</a:t>
            </a:r>
          </a:p>
          <a:p>
            <a:pPr algn="r" rtl="1"/>
            <a:endParaRPr lang="ar-SA" sz="2600" dirty="0"/>
          </a:p>
          <a:p>
            <a:pPr algn="r" rtl="1"/>
            <a:r>
              <a:rPr lang="ar-SA" sz="2600" dirty="0"/>
              <a:t>عانى المشروع من تأخير في التنفيذ لعدة أسباب، كان ممكن أن يتخطى الكثير منها، مما أثر على كفاءه  استخدام مصادره من جهة، وأضعاف  امكانية الاستفادة من المشاريع الاخرى بفاعلية.</a:t>
            </a:r>
          </a:p>
        </p:txBody>
      </p:sp>
    </p:spTree>
    <p:extLst>
      <p:ext uri="{BB962C8B-B14F-4D97-AF65-F5344CB8AC3E}">
        <p14:creationId xmlns:p14="http://schemas.microsoft.com/office/powerpoint/2010/main" val="3310266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الكفاءة</a:t>
            </a:r>
            <a:endParaRPr lang="en-US" dirty="0"/>
          </a:p>
        </p:txBody>
      </p:sp>
      <p:sp>
        <p:nvSpPr>
          <p:cNvPr id="3" name="Content Placeholder 2"/>
          <p:cNvSpPr>
            <a:spLocks noGrp="1"/>
          </p:cNvSpPr>
          <p:nvPr>
            <p:ph idx="1"/>
          </p:nvPr>
        </p:nvSpPr>
        <p:spPr>
          <a:xfrm>
            <a:off x="457200" y="1295400"/>
            <a:ext cx="8382000" cy="5562600"/>
          </a:xfrm>
        </p:spPr>
        <p:txBody>
          <a:bodyPr>
            <a:noAutofit/>
          </a:bodyPr>
          <a:lstStyle/>
          <a:p>
            <a:pPr algn="r" rtl="1"/>
            <a:r>
              <a:rPr lang="ar-SA" sz="2800" dirty="0"/>
              <a:t>كان التخطيط المشترك أحد السمات القوية  للمشروع، ولم يكن التنفيذ المشترك بنفس القدر من القوى.</a:t>
            </a:r>
          </a:p>
          <a:p>
            <a:pPr algn="r" rtl="1"/>
            <a:endParaRPr lang="ar-SA" sz="2800" dirty="0"/>
          </a:p>
          <a:p>
            <a:pPr algn="r" rtl="1"/>
            <a:r>
              <a:rPr lang="ar-SA" sz="2800" dirty="0"/>
              <a:t>لم يتم تشكيل اللجان التوجيهية والإدارية التي كان  امن المفترض أن يتم تشكيلها حسب وثيقة المشروع ووفقاً لمعايير الصندوق.  هذا الأمر أدى إلى </a:t>
            </a:r>
            <a:r>
              <a:rPr lang="ar-SA" sz="2800" dirty="0" err="1"/>
              <a:t>إصعاف</a:t>
            </a:r>
            <a:r>
              <a:rPr lang="ar-SA" sz="2800" dirty="0"/>
              <a:t> كفاءة الادارة والقيادة الاستراتيجية والتنسيق ما جعل المشروع غير قادر على </a:t>
            </a:r>
            <a:r>
              <a:rPr lang="ar-SA" sz="2800" dirty="0" err="1"/>
              <a:t>اقبات</a:t>
            </a:r>
            <a:r>
              <a:rPr lang="ar-SA" sz="2800" dirty="0"/>
              <a:t> القيمة المضافة للشراكة بين المؤسسات الأممية الثلاثة.</a:t>
            </a:r>
          </a:p>
          <a:p>
            <a:pPr algn="r" rtl="1"/>
            <a:endParaRPr lang="ar-SA" sz="2800" dirty="0"/>
          </a:p>
          <a:p>
            <a:pPr algn="r" rtl="1"/>
            <a:r>
              <a:rPr lang="ar-SA" sz="2800" dirty="0"/>
              <a:t>بشكل عام، ومع وجود </a:t>
            </a:r>
            <a:r>
              <a:rPr lang="ar-SA" sz="2800" dirty="0" err="1"/>
              <a:t>بعذ</a:t>
            </a:r>
            <a:r>
              <a:rPr lang="ar-SA" sz="2800" dirty="0"/>
              <a:t> الاستثناءات، طانت جودة مدخلات ومهرجات المشروع مقبولة.  </a:t>
            </a:r>
            <a:endParaRPr lang="en-US" sz="2800" dirty="0"/>
          </a:p>
        </p:txBody>
      </p:sp>
    </p:spTree>
    <p:extLst>
      <p:ext uri="{BB962C8B-B14F-4D97-AF65-F5344CB8AC3E}">
        <p14:creationId xmlns:p14="http://schemas.microsoft.com/office/powerpoint/2010/main" val="472640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الكفاءة</a:t>
            </a:r>
            <a:endParaRPr lang="en-US" dirty="0"/>
          </a:p>
        </p:txBody>
      </p:sp>
      <p:sp>
        <p:nvSpPr>
          <p:cNvPr id="3" name="Content Placeholder 2"/>
          <p:cNvSpPr>
            <a:spLocks noGrp="1"/>
          </p:cNvSpPr>
          <p:nvPr>
            <p:ph idx="1"/>
          </p:nvPr>
        </p:nvSpPr>
        <p:spPr>
          <a:xfrm>
            <a:off x="457200" y="1295400"/>
            <a:ext cx="8229600" cy="6096000"/>
          </a:xfrm>
        </p:spPr>
        <p:txBody>
          <a:bodyPr>
            <a:normAutofit/>
          </a:bodyPr>
          <a:lstStyle/>
          <a:p>
            <a:pPr algn="r" rtl="1"/>
            <a:r>
              <a:rPr lang="ar-SA" dirty="0"/>
              <a:t>بالنسبة لكفاءة التنفيذ فيما يتعلق بالرقابة والتقييم:</a:t>
            </a:r>
          </a:p>
          <a:p>
            <a:pPr lvl="1" algn="r" rtl="1"/>
            <a:r>
              <a:rPr lang="ar-SA" dirty="0"/>
              <a:t>منظومة لرقابة على المشروع  لم  تندمج إلا على مستوى إعداد التقارير الدورية بالرغم من محاولات الإدارة المسؤولة لبناء نظام تقييم  أكثر اندماجاُ.</a:t>
            </a:r>
          </a:p>
          <a:p>
            <a:pPr lvl="1" algn="r" rtl="1"/>
            <a:r>
              <a:rPr lang="ar-SA" dirty="0"/>
              <a:t>العناصر الأساسية للتقييم والرقابة تم توفيرها، ولكن لم يتم التعامل معها ولم يتم تطويرها كما يجب أثناء التنفيذ.</a:t>
            </a:r>
          </a:p>
          <a:p>
            <a:pPr lvl="1" algn="r" rtl="1"/>
            <a:r>
              <a:rPr lang="ar-SA" dirty="0"/>
              <a:t>المشروع كان يتطلب جهود رقابة أكبر من تلك التي كان من الممكن توفيرها في سياق المخصصات المخطط لها والمتوفرة من جهة،  بالإضافة إلى تمكين أكبر لقيادة دفة الرقابة والتقييم والتعلم.</a:t>
            </a:r>
          </a:p>
        </p:txBody>
      </p:sp>
    </p:spTree>
    <p:extLst>
      <p:ext uri="{BB962C8B-B14F-4D97-AF65-F5344CB8AC3E}">
        <p14:creationId xmlns:p14="http://schemas.microsoft.com/office/powerpoint/2010/main" val="1707827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الكفاءة</a:t>
            </a:r>
            <a:endParaRPr lang="en-US" dirty="0"/>
          </a:p>
        </p:txBody>
      </p:sp>
      <p:sp>
        <p:nvSpPr>
          <p:cNvPr id="3" name="Content Placeholder 2"/>
          <p:cNvSpPr>
            <a:spLocks noGrp="1"/>
          </p:cNvSpPr>
          <p:nvPr>
            <p:ph idx="1"/>
          </p:nvPr>
        </p:nvSpPr>
        <p:spPr>
          <a:xfrm>
            <a:off x="457200" y="1600200"/>
            <a:ext cx="8229600" cy="4953000"/>
          </a:xfrm>
        </p:spPr>
        <p:txBody>
          <a:bodyPr>
            <a:normAutofit/>
          </a:bodyPr>
          <a:lstStyle/>
          <a:p>
            <a:pPr algn="r" rtl="1"/>
            <a:r>
              <a:rPr lang="ar-SA" dirty="0"/>
              <a:t>خطة التواصل والاتصال تم إعدادها وكانت ذات جودة جيدة، إلا أنه لم يتم تنفيذ </a:t>
            </a:r>
            <a:r>
              <a:rPr lang="ar-SA" dirty="0" err="1"/>
              <a:t>إلأ</a:t>
            </a:r>
            <a:r>
              <a:rPr lang="ar-SA" dirty="0"/>
              <a:t> جزء يسير منها.</a:t>
            </a:r>
          </a:p>
          <a:p>
            <a:pPr algn="r" rtl="1"/>
            <a:r>
              <a:rPr lang="ar-SA" dirty="0"/>
              <a:t>لهذا السبب لم يستطع المشروع تحقيق وعده لكي يكون منصة لحشد التأييد ومناصرة القضايا الاقتصادية التي تعيق مشاريع النساء المستفيدات، ولا أن يكون منصة لرفع الوعي حول أهداف التنمية المستدامة.</a:t>
            </a:r>
          </a:p>
          <a:p>
            <a:pPr marL="0" indent="0" algn="r" rtl="1">
              <a:buNone/>
            </a:pPr>
            <a:endParaRPr lang="en-US" dirty="0"/>
          </a:p>
          <a:p>
            <a:endParaRPr lang="en-US" dirty="0"/>
          </a:p>
        </p:txBody>
      </p:sp>
    </p:spTree>
    <p:extLst>
      <p:ext uri="{BB962C8B-B14F-4D97-AF65-F5344CB8AC3E}">
        <p14:creationId xmlns:p14="http://schemas.microsoft.com/office/powerpoint/2010/main" val="24980923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الأثر</a:t>
            </a:r>
            <a:endParaRPr lang="en-US" dirty="0"/>
          </a:p>
        </p:txBody>
      </p:sp>
      <p:sp>
        <p:nvSpPr>
          <p:cNvPr id="3" name="Content Placeholder 2"/>
          <p:cNvSpPr>
            <a:spLocks noGrp="1"/>
          </p:cNvSpPr>
          <p:nvPr>
            <p:ph idx="1"/>
          </p:nvPr>
        </p:nvSpPr>
        <p:spPr/>
        <p:txBody>
          <a:bodyPr>
            <a:normAutofit fontScale="85000" lnSpcReduction="10000"/>
          </a:bodyPr>
          <a:lstStyle/>
          <a:p>
            <a:pPr algn="r" rtl="1"/>
            <a:r>
              <a:rPr lang="ar-SA" dirty="0"/>
              <a:t>كان له أثر على مستوى التأثير في بيئة الأعمال.</a:t>
            </a:r>
          </a:p>
          <a:p>
            <a:pPr algn="r" rtl="1"/>
            <a:endParaRPr lang="ar-SA" dirty="0"/>
          </a:p>
          <a:p>
            <a:pPr algn="r" rtl="1"/>
            <a:r>
              <a:rPr lang="ar-SA" dirty="0"/>
              <a:t>أثر ايجاباً من حيث تحسين مستوى الخدمات المقدمة للمنشآت الاقتصادية النسوية وتمكين النساء من استخدام والوصول لهذه الخدمات.</a:t>
            </a:r>
          </a:p>
          <a:p>
            <a:pPr algn="r" rtl="1"/>
            <a:endParaRPr lang="ar-SA" dirty="0"/>
          </a:p>
          <a:p>
            <a:pPr algn="r" rtl="1"/>
            <a:r>
              <a:rPr lang="ar-SA" dirty="0"/>
              <a:t>كان للمنح التي حصلت عليها </a:t>
            </a:r>
            <a:r>
              <a:rPr lang="ar-SA" dirty="0" err="1"/>
              <a:t>المنشىآت</a:t>
            </a:r>
            <a:r>
              <a:rPr lang="ar-SA" dirty="0"/>
              <a:t> المستفيدة أثر كبير على تجسين كفاءة عمل وتنافسية منتجات هذه المنشآت ما كان له بمساهمة كبيرة في تحقيق الانجازات آنفة الذكر على صعيد المخرجات والنتائج</a:t>
            </a:r>
            <a:r>
              <a:rPr lang="en-US" dirty="0"/>
              <a:t>.</a:t>
            </a:r>
            <a:endParaRPr lang="ar-SA" dirty="0"/>
          </a:p>
          <a:p>
            <a:pPr algn="r" rtl="1"/>
            <a:endParaRPr lang="en-US" dirty="0"/>
          </a:p>
          <a:p>
            <a:pPr algn="r" rtl="1"/>
            <a:r>
              <a:rPr lang="ar-SA" dirty="0"/>
              <a:t>مساهمات واضحة باتجاه أهداف التنمية المستدامة </a:t>
            </a:r>
            <a:r>
              <a:rPr lang="en-US" dirty="0"/>
              <a:t>SDGs.</a:t>
            </a:r>
            <a:endParaRPr lang="en-GB" dirty="0"/>
          </a:p>
          <a:p>
            <a:endParaRPr lang="en-GB" dirty="0"/>
          </a:p>
          <a:p>
            <a:endParaRPr lang="en-US" dirty="0"/>
          </a:p>
        </p:txBody>
      </p:sp>
    </p:spTree>
    <p:extLst>
      <p:ext uri="{BB962C8B-B14F-4D97-AF65-F5344CB8AC3E}">
        <p14:creationId xmlns:p14="http://schemas.microsoft.com/office/powerpoint/2010/main" val="390984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الاستدامة</a:t>
            </a:r>
            <a:endParaRPr lang="en-US" dirty="0"/>
          </a:p>
        </p:txBody>
      </p:sp>
      <p:sp>
        <p:nvSpPr>
          <p:cNvPr id="3" name="Content Placeholder 2"/>
          <p:cNvSpPr>
            <a:spLocks noGrp="1"/>
          </p:cNvSpPr>
          <p:nvPr>
            <p:ph idx="1"/>
          </p:nvPr>
        </p:nvSpPr>
        <p:spPr/>
        <p:txBody>
          <a:bodyPr>
            <a:normAutofit/>
          </a:bodyPr>
          <a:lstStyle/>
          <a:p>
            <a:pPr algn="r" rtl="1"/>
            <a:r>
              <a:rPr lang="ar-SA" dirty="0"/>
              <a:t>من المبكر الحكم عليها</a:t>
            </a:r>
          </a:p>
          <a:p>
            <a:pPr algn="r" rtl="1"/>
            <a:r>
              <a:rPr lang="ar-SA" dirty="0"/>
              <a:t>هناك عدد من العوامل التي تعزز فرص الاستدامة:</a:t>
            </a:r>
          </a:p>
          <a:p>
            <a:pPr lvl="1" algn="r" rtl="1"/>
            <a:r>
              <a:rPr lang="ar-SA" dirty="0"/>
              <a:t> تحسين </a:t>
            </a:r>
            <a:r>
              <a:rPr lang="ar-SA" dirty="0" err="1"/>
              <a:t>البئية</a:t>
            </a:r>
            <a:r>
              <a:rPr lang="ar-SA" dirty="0"/>
              <a:t> الداعمة لاستدامة النتائج </a:t>
            </a:r>
          </a:p>
          <a:p>
            <a:pPr lvl="1" algn="r" rtl="1"/>
            <a:r>
              <a:rPr lang="ar-SA" dirty="0"/>
              <a:t>دعم شعور المستفيدين بملكية المخرجات والنتائج</a:t>
            </a:r>
          </a:p>
          <a:p>
            <a:pPr lvl="1" algn="r" rtl="1"/>
            <a:r>
              <a:rPr lang="ar-SA" dirty="0"/>
              <a:t>بناء قدرات ومعارف يمكن للمستفيدين استخدامها مستقبلاً </a:t>
            </a:r>
          </a:p>
          <a:p>
            <a:pPr lvl="1" algn="r" rtl="1"/>
            <a:r>
              <a:rPr lang="ar-SA" dirty="0"/>
              <a:t>تعزيز العلاقات التجارية المبنية على الفائدة المشتركة بين المؤسسات</a:t>
            </a:r>
          </a:p>
          <a:p>
            <a:pPr lvl="1" algn="r" rtl="1"/>
            <a:r>
              <a:rPr lang="ar-SA" dirty="0"/>
              <a:t>ايجاد محطات بيع والعمل على زيادة قدرتها على الاستدامة </a:t>
            </a:r>
          </a:p>
        </p:txBody>
      </p:sp>
    </p:spTree>
    <p:extLst>
      <p:ext uri="{BB962C8B-B14F-4D97-AF65-F5344CB8AC3E}">
        <p14:creationId xmlns:p14="http://schemas.microsoft.com/office/powerpoint/2010/main" val="4232529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الاستدامة</a:t>
            </a:r>
            <a:endParaRPr lang="en-US" dirty="0"/>
          </a:p>
        </p:txBody>
      </p:sp>
      <p:sp>
        <p:nvSpPr>
          <p:cNvPr id="3" name="Content Placeholder 2"/>
          <p:cNvSpPr>
            <a:spLocks noGrp="1"/>
          </p:cNvSpPr>
          <p:nvPr>
            <p:ph idx="1"/>
          </p:nvPr>
        </p:nvSpPr>
        <p:spPr>
          <a:xfrm>
            <a:off x="457200" y="1447800"/>
            <a:ext cx="8229600" cy="5410200"/>
          </a:xfrm>
        </p:spPr>
        <p:txBody>
          <a:bodyPr>
            <a:normAutofit fontScale="85000" lnSpcReduction="20000"/>
          </a:bodyPr>
          <a:lstStyle/>
          <a:p>
            <a:pPr algn="r" rtl="1"/>
            <a:r>
              <a:rPr lang="ar-SA" dirty="0"/>
              <a:t>مع هذا..... هناك مخاطر تهدد فرص الاستدامة</a:t>
            </a:r>
          </a:p>
          <a:p>
            <a:pPr algn="r" rtl="1"/>
            <a:endParaRPr lang="ar-SA" dirty="0"/>
          </a:p>
          <a:p>
            <a:pPr algn="r" rtl="1"/>
            <a:r>
              <a:rPr lang="ar-SA" dirty="0"/>
              <a:t>فرص استدامة النتائج المرتبطة بالنتيجة الثانية عالية خصوصاً للشركات النسوية، إلا أنها غير منظورة للتعاونيات النسوية.</a:t>
            </a:r>
          </a:p>
          <a:p>
            <a:pPr algn="r" rtl="1"/>
            <a:endParaRPr lang="ar-SA" dirty="0"/>
          </a:p>
          <a:p>
            <a:pPr algn="r" rtl="1"/>
            <a:r>
              <a:rPr lang="ar-SA" dirty="0"/>
              <a:t>العلاقات السوقية التي تم بنائها بين التعاونيات </a:t>
            </a:r>
            <a:r>
              <a:rPr lang="ar-SA" dirty="0" err="1"/>
              <a:t>ونيوفارم</a:t>
            </a:r>
            <a:r>
              <a:rPr lang="ar-SA" dirty="0"/>
              <a:t> والروزنة والثمار وبين الشركة والمشترين </a:t>
            </a:r>
            <a:r>
              <a:rPr lang="ar-SA" dirty="0" err="1"/>
              <a:t>خارح</a:t>
            </a:r>
            <a:r>
              <a:rPr lang="ar-SA" dirty="0"/>
              <a:t> فلسطين ستستمر طالما توفر من يدعمها.</a:t>
            </a:r>
          </a:p>
          <a:p>
            <a:pPr algn="r" rtl="1"/>
            <a:endParaRPr lang="ar-SA" dirty="0"/>
          </a:p>
          <a:p>
            <a:pPr algn="r" rtl="1"/>
            <a:r>
              <a:rPr lang="ar-SA" dirty="0"/>
              <a:t>في حين أن المساحات المستخدمة لعرض المنتجات النسوية سيتم </a:t>
            </a:r>
            <a:r>
              <a:rPr lang="ar-SA" dirty="0" err="1"/>
              <a:t>الاستمرر</a:t>
            </a:r>
            <a:r>
              <a:rPr lang="ar-SA" dirty="0"/>
              <a:t> في استخدامها لهذا الأمر، إلا أن استدامة نموذج المحطة الواحدة ستكون ممكنة فقك في حالتين: التمويل الخارجي للاستمرار وقيام منتدى سيدات الاعمال بتطوير نموذج عمل تجاري مستدام يتيح الاستمرارية، وهذا يتطلب الدعم بحد ذاته.</a:t>
            </a:r>
          </a:p>
          <a:p>
            <a:endParaRPr lang="en-US" dirty="0"/>
          </a:p>
          <a:p>
            <a:endParaRPr lang="en-US" dirty="0"/>
          </a:p>
          <a:p>
            <a:pPr lvl="1"/>
            <a:endParaRPr lang="en-US" dirty="0"/>
          </a:p>
        </p:txBody>
      </p:sp>
    </p:spTree>
    <p:extLst>
      <p:ext uri="{BB962C8B-B14F-4D97-AF65-F5344CB8AC3E}">
        <p14:creationId xmlns:p14="http://schemas.microsoft.com/office/powerpoint/2010/main" val="3349421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الدروس المستفادة</a:t>
            </a:r>
            <a:endParaRPr lang="en-US" dirty="0"/>
          </a:p>
        </p:txBody>
      </p:sp>
      <p:sp>
        <p:nvSpPr>
          <p:cNvPr id="3" name="Content Placeholder 2"/>
          <p:cNvSpPr>
            <a:spLocks noGrp="1"/>
          </p:cNvSpPr>
          <p:nvPr>
            <p:ph idx="1"/>
          </p:nvPr>
        </p:nvSpPr>
        <p:spPr>
          <a:xfrm>
            <a:off x="457200" y="1295400"/>
            <a:ext cx="8229600" cy="5562600"/>
          </a:xfrm>
        </p:spPr>
        <p:txBody>
          <a:bodyPr>
            <a:normAutofit fontScale="92500" lnSpcReduction="10000"/>
          </a:bodyPr>
          <a:lstStyle/>
          <a:p>
            <a:pPr lvl="0"/>
            <a:r>
              <a:rPr lang="ar-SA" dirty="0"/>
              <a:t>نجاح المشاريع المشتركة في </a:t>
            </a:r>
            <a:endParaRPr lang="en-US" dirty="0"/>
          </a:p>
          <a:p>
            <a:pPr lvl="0"/>
            <a:endParaRPr lang="en-GB" dirty="0"/>
          </a:p>
          <a:p>
            <a:pPr lvl="0"/>
            <a:r>
              <a:rPr lang="en-GB" dirty="0"/>
              <a:t>Internal risks to the effective implementation of JPs are plentiful, and can sometimes have more serious implications than external risks if not well identified and mitigated during both the design and implementation of JPs. </a:t>
            </a:r>
            <a:endParaRPr lang="en-US" dirty="0"/>
          </a:p>
          <a:p>
            <a:pPr lvl="0"/>
            <a:endParaRPr lang="en-GB" dirty="0"/>
          </a:p>
          <a:p>
            <a:pPr lvl="0"/>
            <a:r>
              <a:rPr lang="en-GB" dirty="0"/>
              <a:t>JPs need to be realistic about their objectives and targets.  This requires analysis of the baseline situation, understanding of the operating context, and changes processes.  </a:t>
            </a:r>
            <a:endParaRPr lang="en-US" dirty="0"/>
          </a:p>
        </p:txBody>
      </p:sp>
    </p:spTree>
    <p:extLst>
      <p:ext uri="{BB962C8B-B14F-4D97-AF65-F5344CB8AC3E}">
        <p14:creationId xmlns:p14="http://schemas.microsoft.com/office/powerpoint/2010/main" val="384423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التوصيات</a:t>
            </a:r>
            <a:endParaRPr lang="en-US" dirty="0"/>
          </a:p>
        </p:txBody>
      </p:sp>
      <p:sp>
        <p:nvSpPr>
          <p:cNvPr id="3" name="Content Placeholder 2"/>
          <p:cNvSpPr>
            <a:spLocks noGrp="1"/>
          </p:cNvSpPr>
          <p:nvPr>
            <p:ph idx="1"/>
          </p:nvPr>
        </p:nvSpPr>
        <p:spPr/>
        <p:txBody>
          <a:bodyPr>
            <a:normAutofit lnSpcReduction="10000"/>
          </a:bodyPr>
          <a:lstStyle/>
          <a:p>
            <a:pPr algn="r" rtl="1"/>
            <a:r>
              <a:rPr lang="ar-SA" dirty="0"/>
              <a:t>متعلقة بالمشروع قيد التقييم</a:t>
            </a:r>
            <a:endParaRPr lang="en-US" dirty="0"/>
          </a:p>
          <a:p>
            <a:pPr lvl="1" algn="r" rtl="1"/>
            <a:r>
              <a:rPr lang="ar-SA" dirty="0"/>
              <a:t>تعميم نتائج المشروع، بما في ذلك نتائج التقييم</a:t>
            </a:r>
          </a:p>
          <a:p>
            <a:pPr lvl="1" algn="r" rtl="1"/>
            <a:r>
              <a:rPr lang="ar-SA" dirty="0"/>
              <a:t>متابعة انهاء الانشطة التي لم تكن قد انتهت اثناء التقييم قبل انتهاء فترة التنفيذ، وفي حال تعذر ذلك التأكد من وجود مصادر داخلية لمتابعتها.</a:t>
            </a:r>
          </a:p>
          <a:p>
            <a:pPr lvl="1" algn="r" rtl="1"/>
            <a:r>
              <a:rPr lang="ar-SA" dirty="0"/>
              <a:t>وضع خطة لمتابعة العلاقات التي تم بنائها مع المشترين الخارجيين لحين تحقيق نتائج بخصوصها.</a:t>
            </a:r>
          </a:p>
          <a:p>
            <a:pPr lvl="1" algn="r" rtl="1"/>
            <a:r>
              <a:rPr lang="ar-SA" dirty="0"/>
              <a:t>هناك </a:t>
            </a:r>
            <a:r>
              <a:rPr lang="ar-SA" dirty="0" err="1"/>
              <a:t>بعذ</a:t>
            </a:r>
            <a:r>
              <a:rPr lang="ar-SA" dirty="0"/>
              <a:t> الجمعيات التي تلت معدات ولم تستخدمها بعد نتيجة لعدم قيام الموردين بتدريبهم عليها.  لذا التأكد من قيام الموردين بالتدريب المطلوب.</a:t>
            </a:r>
          </a:p>
        </p:txBody>
      </p:sp>
    </p:spTree>
    <p:extLst>
      <p:ext uri="{BB962C8B-B14F-4D97-AF65-F5344CB8AC3E}">
        <p14:creationId xmlns:p14="http://schemas.microsoft.com/office/powerpoint/2010/main" val="28181367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التوصيات</a:t>
            </a:r>
            <a:endParaRPr lang="en-US" dirty="0"/>
          </a:p>
        </p:txBody>
      </p:sp>
      <p:sp>
        <p:nvSpPr>
          <p:cNvPr id="3" name="Content Placeholder 2"/>
          <p:cNvSpPr>
            <a:spLocks noGrp="1"/>
          </p:cNvSpPr>
          <p:nvPr>
            <p:ph idx="1"/>
          </p:nvPr>
        </p:nvSpPr>
        <p:spPr>
          <a:xfrm>
            <a:off x="457200" y="1219200"/>
            <a:ext cx="8229600" cy="5791200"/>
          </a:xfrm>
        </p:spPr>
        <p:txBody>
          <a:bodyPr>
            <a:normAutofit/>
          </a:bodyPr>
          <a:lstStyle/>
          <a:p>
            <a:pPr algn="r" rtl="1"/>
            <a:r>
              <a:rPr lang="ar-SA" dirty="0"/>
              <a:t>عند تصميم وتنفيذ مشاريع مستقبلية شبيهة</a:t>
            </a:r>
            <a:endParaRPr lang="en-US" dirty="0"/>
          </a:p>
          <a:p>
            <a:pPr lvl="1" algn="r" rtl="1"/>
            <a:r>
              <a:rPr lang="ar-SA" dirty="0"/>
              <a:t>التأكد من توفير وقت ومصادر كافية للتصميم، مع التأكيد على ضرورة اختيار ومشاركة الفئات المستهدفة والمؤسسات الشريكة في التصميم قدر الامكان.</a:t>
            </a:r>
          </a:p>
          <a:p>
            <a:pPr lvl="1" algn="r" rtl="1"/>
            <a:r>
              <a:rPr lang="ar-SA" dirty="0"/>
              <a:t>ضمان صياغة أفضل للنتائج والإطار المنطقي، بما في ذلك التأكد من واقعية الاهداف في سياق محددات التنفيذ المرتبطة بالسياق العام، والمصادر المالية المتاحة، والوقت المتاح.</a:t>
            </a:r>
          </a:p>
          <a:p>
            <a:pPr lvl="1" algn="r" rtl="1"/>
            <a:r>
              <a:rPr lang="ar-SA" dirty="0"/>
              <a:t>التأكد من تشكيل اللجان التوجيهية والإدارية عند فترة التصميم، وادماجها في عملية التصميم. </a:t>
            </a:r>
          </a:p>
          <a:p>
            <a:pPr lvl="1" algn="r" rtl="1"/>
            <a:r>
              <a:rPr lang="ar-SA" dirty="0"/>
              <a:t>وضع آليات عمل تضمن قيام فرق المشروع في المؤسسات الشريكة باجتماعات دورية للتخطيط </a:t>
            </a:r>
            <a:r>
              <a:rPr lang="ar-SA" dirty="0" err="1"/>
              <a:t>اوالرقابة</a:t>
            </a:r>
            <a:r>
              <a:rPr lang="ar-SA" dirty="0"/>
              <a:t> المشتركة وذلك لتعزيز التنفيذ المشترك فعلياً.</a:t>
            </a:r>
          </a:p>
          <a:p>
            <a:pPr lvl="1"/>
            <a:endParaRPr lang="en-US" dirty="0"/>
          </a:p>
        </p:txBody>
      </p:sp>
    </p:spTree>
    <p:extLst>
      <p:ext uri="{BB962C8B-B14F-4D97-AF65-F5344CB8AC3E}">
        <p14:creationId xmlns:p14="http://schemas.microsoft.com/office/powerpoint/2010/main" val="23344748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التوصيات</a:t>
            </a:r>
            <a:endParaRPr lang="en-US" dirty="0"/>
          </a:p>
        </p:txBody>
      </p:sp>
      <p:sp>
        <p:nvSpPr>
          <p:cNvPr id="3" name="Content Placeholder 2"/>
          <p:cNvSpPr>
            <a:spLocks noGrp="1"/>
          </p:cNvSpPr>
          <p:nvPr>
            <p:ph idx="1"/>
          </p:nvPr>
        </p:nvSpPr>
        <p:spPr>
          <a:xfrm>
            <a:off x="457200" y="1219200"/>
            <a:ext cx="8229600" cy="5791200"/>
          </a:xfrm>
        </p:spPr>
        <p:txBody>
          <a:bodyPr>
            <a:normAutofit/>
          </a:bodyPr>
          <a:lstStyle/>
          <a:p>
            <a:pPr algn="r" rtl="1"/>
            <a:r>
              <a:rPr lang="ar-SA" dirty="0"/>
              <a:t>في حال الرغبة بتصميم مشروع مستقبلي شبيه أو مرحلة جديدة....</a:t>
            </a:r>
          </a:p>
          <a:p>
            <a:pPr lvl="1" algn="r" rtl="1"/>
            <a:r>
              <a:rPr lang="ar-SA" dirty="0"/>
              <a:t>استثمار الممارسات الجيدة التي تم تنفيذها، التحول من التنفيذ المباشر لأنشطة بناء القدرات التنافسية إلى تيسير وتحفيز بناء العلاقات التجارية بين أطراف الانتاج المختلفة في القطاع الخاص بحيث تحفز الكبرى منها </a:t>
            </a:r>
            <a:r>
              <a:rPr lang="ar-SA" dirty="0" err="1"/>
              <a:t>لادماج</a:t>
            </a:r>
            <a:r>
              <a:rPr lang="ar-SA" dirty="0"/>
              <a:t> الصغرى في سلاسل توريداتها وتساعدها لمواكبة الاستجابة لمتطلباتها بطريقة تضمن استدامة هذه العلاقة بين الطرفين. </a:t>
            </a:r>
            <a:endParaRPr lang="en-US" dirty="0"/>
          </a:p>
          <a:p>
            <a:pPr marL="457200" lvl="1" indent="0">
              <a:buNone/>
            </a:pPr>
            <a:endParaRPr lang="en-US" dirty="0"/>
          </a:p>
        </p:txBody>
      </p:sp>
    </p:spTree>
    <p:extLst>
      <p:ext uri="{BB962C8B-B14F-4D97-AF65-F5344CB8AC3E}">
        <p14:creationId xmlns:p14="http://schemas.microsoft.com/office/powerpoint/2010/main" val="27472775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895600"/>
            <a:ext cx="8229600" cy="1143000"/>
          </a:xfrm>
        </p:spPr>
        <p:txBody>
          <a:bodyPr>
            <a:normAutofit/>
          </a:bodyPr>
          <a:lstStyle/>
          <a:p>
            <a:r>
              <a:rPr lang="ar-SA" dirty="0"/>
              <a:t>شكراً..... </a:t>
            </a:r>
            <a:endParaRPr lang="en-US" dirty="0"/>
          </a:p>
        </p:txBody>
      </p:sp>
    </p:spTree>
    <p:extLst>
      <p:ext uri="{BB962C8B-B14F-4D97-AF65-F5344CB8AC3E}">
        <p14:creationId xmlns:p14="http://schemas.microsoft.com/office/powerpoint/2010/main" val="2496192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536</TotalTime>
  <Words>4009</Words>
  <Application>Microsoft Office PowerPoint</Application>
  <PresentationFormat>On-screen Show (4:3)</PresentationFormat>
  <Paragraphs>206</Paragraphs>
  <Slides>25</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Times New Roman</vt:lpstr>
      <vt:lpstr>Office Theme</vt:lpstr>
      <vt:lpstr>تقييم مشروع المحطة الواحدة للأعمال  ورشة عرض النتائج والتوصيات الرئيسة</vt:lpstr>
      <vt:lpstr>العرض المقدم</vt:lpstr>
      <vt:lpstr>أنشطة التقييم</vt:lpstr>
      <vt:lpstr>الصعوبات</vt:lpstr>
      <vt:lpstr>المقاربة</vt:lpstr>
      <vt:lpstr>الملائمة</vt:lpstr>
      <vt:lpstr>الملائمة</vt:lpstr>
      <vt:lpstr>التصميم</vt:lpstr>
      <vt:lpstr>الفعالية - المخرجات</vt:lpstr>
      <vt:lpstr> الفعالية - النتائج</vt:lpstr>
      <vt:lpstr>الفعالية - النتائج</vt:lpstr>
      <vt:lpstr>الفعالية - النتائج</vt:lpstr>
      <vt:lpstr>الفعالية - النتائج</vt:lpstr>
      <vt:lpstr>الكفاءة</vt:lpstr>
      <vt:lpstr>الكفاءة</vt:lpstr>
      <vt:lpstr>الكفاءة</vt:lpstr>
      <vt:lpstr>الكفاءة</vt:lpstr>
      <vt:lpstr>الأثر</vt:lpstr>
      <vt:lpstr>الاستدامة</vt:lpstr>
      <vt:lpstr>الاستدامة</vt:lpstr>
      <vt:lpstr>الدروس المستفادة</vt:lpstr>
      <vt:lpstr>التوصيات</vt:lpstr>
      <vt:lpstr>التوصيات</vt:lpstr>
      <vt:lpstr>التوصيات</vt:lpstr>
      <vt:lpstr>شكراً..... </vt:lpstr>
    </vt:vector>
  </TitlesOfParts>
  <Company>Al Sahel IDC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Amer Madi</dc:creator>
  <cp:lastModifiedBy>allaa ayesh</cp:lastModifiedBy>
  <cp:revision>30</cp:revision>
  <dcterms:created xsi:type="dcterms:W3CDTF">2017-04-24T15:00:57Z</dcterms:created>
  <dcterms:modified xsi:type="dcterms:W3CDTF">2018-01-01T07:46:43Z</dcterms:modified>
</cp:coreProperties>
</file>